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1" r:id="rId2"/>
  </p:sldMasterIdLst>
  <p:notesMasterIdLst>
    <p:notesMasterId r:id="rId11"/>
  </p:notesMasterIdLst>
  <p:handoutMasterIdLst>
    <p:handoutMasterId r:id="rId12"/>
  </p:handoutMasterIdLst>
  <p:sldIdLst>
    <p:sldId id="593" r:id="rId3"/>
    <p:sldId id="558" r:id="rId4"/>
    <p:sldId id="559" r:id="rId5"/>
    <p:sldId id="560" r:id="rId6"/>
    <p:sldId id="561" r:id="rId7"/>
    <p:sldId id="454" r:id="rId8"/>
    <p:sldId id="453" r:id="rId9"/>
    <p:sldId id="5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716F6829-952B-4D4B-83A5-8F1A6650E777}">
          <p14:sldIdLst>
            <p14:sldId id="593"/>
            <p14:sldId id="558"/>
            <p14:sldId id="559"/>
            <p14:sldId id="560"/>
            <p14:sldId id="561"/>
            <p14:sldId id="454"/>
            <p14:sldId id="453"/>
            <p14:sldId id="56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5BE263C-DBD7-4A20-BB59-AAB30ACAA65A}" styleName="ลักษณะสีปานกลาง 3 - เน้น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ลักษณะสีอ่อน 3 - เน้น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3" autoAdjust="0"/>
    <p:restoredTop sz="91015" autoAdjust="0"/>
  </p:normalViewPr>
  <p:slideViewPr>
    <p:cSldViewPr>
      <p:cViewPr>
        <p:scale>
          <a:sx n="70" d="100"/>
          <a:sy n="70" d="100"/>
        </p:scale>
        <p:origin x="-1110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0392"/>
    </p:cViewPr>
  </p:sorterViewPr>
  <p:notesViewPr>
    <p:cSldViewPr>
      <p:cViewPr varScale="1">
        <p:scale>
          <a:sx n="53" d="100"/>
          <a:sy n="53" d="100"/>
        </p:scale>
        <p:origin x="211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FF44C-8696-4A97-BE5D-C1C1EF435767}" type="datetimeFigureOut">
              <a:rPr lang="th-TH" smtClean="0"/>
              <a:t>10/07/61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C5E05-C1E6-4448-BFDF-EA923950B6D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148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E145F-C6F0-452B-9CF7-C100BE1F2A06}" type="datetimeFigureOut">
              <a:rPr lang="en-US" smtClean="0"/>
              <a:t>7/10/2018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E01FD-62BB-4B2C-AFCF-21ACFDA91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33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smtClean="0"/>
              <a:t>เปลี่ยนตัวชี้วัดได้แต่ต้องล้อตาม</a:t>
            </a:r>
            <a:r>
              <a:rPr lang="th-TH" baseline="0" dirty="0" smtClean="0"/>
              <a:t> </a:t>
            </a:r>
            <a:r>
              <a:rPr lang="en-US" baseline="0" dirty="0" smtClean="0"/>
              <a:t>objective </a:t>
            </a:r>
            <a:r>
              <a:rPr lang="th-TH" baseline="0" dirty="0" smtClean="0"/>
              <a:t>เดิมเช่นในตัวอย่างนี้ คือ เพิ่มคุณภาพความปลอดภัย </a:t>
            </a:r>
            <a:r>
              <a:rPr lang="th-TH" baseline="0" dirty="0" err="1" smtClean="0"/>
              <a:t>ผป</a:t>
            </a:r>
            <a:r>
              <a:rPr lang="th-TH" baseline="0" dirty="0" smtClean="0"/>
              <a:t>. ตามแนวทาง </a:t>
            </a:r>
            <a:r>
              <a:rPr lang="en-US" baseline="0" dirty="0" smtClean="0"/>
              <a:t>service </a:t>
            </a:r>
            <a:r>
              <a:rPr lang="en-US" baseline="0" dirty="0" err="1" smtClean="0"/>
              <a:t>pland</a:t>
            </a:r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E01FD-62BB-4B2C-AFCF-21ACFDA917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5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43000" y="393347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Shape 40"/>
          <p:cNvSpPr/>
          <p:nvPr userDrawn="1"/>
        </p:nvSpPr>
        <p:spPr>
          <a:xfrm>
            <a:off x="1143000" y="3721721"/>
            <a:ext cx="6858000" cy="0"/>
          </a:xfrm>
          <a:prstGeom prst="line">
            <a:avLst/>
          </a:prstGeom>
          <a:noFill/>
          <a:ln w="19050" cap="flat">
            <a:solidFill>
              <a:schemeClr val="accent1"/>
            </a:solidFill>
            <a:prstDash val="solid"/>
            <a:miter lim="400000"/>
            <a:headEnd type="diamond" w="med" len="med"/>
            <a:tailEnd type="diamond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lnSpc>
                <a:spcPct val="100000"/>
              </a:lnSpc>
              <a:defRPr sz="3200">
                <a:latin typeface="+mn-lt"/>
                <a:ea typeface="+mn-ea"/>
                <a:cs typeface="+mn-cs"/>
                <a:sym typeface="Helvetica Light"/>
              </a:defRPr>
            </a:pPr>
            <a:endParaRPr sz="2400">
              <a:latin typeface="Kontrapunkt Bob Light" panose="02000000000000000000" pitchFamily="50" charset="0"/>
            </a:endParaRPr>
          </a:p>
        </p:txBody>
      </p:sp>
      <p:sp>
        <p:nvSpPr>
          <p:cNvPr id="5" name="Shape 41"/>
          <p:cNvSpPr/>
          <p:nvPr userDrawn="1"/>
        </p:nvSpPr>
        <p:spPr>
          <a:xfrm flipV="1">
            <a:off x="4499992" y="3617754"/>
            <a:ext cx="180074" cy="2079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lnSpc>
                <a:spcPct val="100000"/>
              </a:lnSpc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sz="2400">
              <a:latin typeface="Kontrapunkt Bob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203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543675" y="230188"/>
            <a:ext cx="1971675" cy="6627812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28650" y="230188"/>
            <a:ext cx="5762625" cy="6627812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5790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28650" y="230188"/>
            <a:ext cx="7886700" cy="1254596"/>
          </a:xfrm>
        </p:spPr>
        <p:txBody>
          <a:bodyPr/>
          <a:lstStyle>
            <a:lvl1pPr>
              <a:defRPr sz="4000">
                <a:cs typeface="+mn-cs"/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28650" y="1639889"/>
            <a:ext cx="7886700" cy="4957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th-TH" dirty="0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88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>
          <a:xfrm>
            <a:off x="6457950" y="6403975"/>
            <a:ext cx="2057400" cy="2682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8A7425-E24D-4F84-B05D-536E89B1F97A}" type="slidenum">
              <a:rPr kumimoji="0" lang="th-TH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  <a:sym typeface="Tahoma" panose="020B0604030504040204" pitchFamily="34" charset="0"/>
              </a:rPr>
              <a:pPr marL="0" marR="0" lvl="0" indent="0" algn="l" defTabSz="9144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65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5032375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5032375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43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021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664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32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23189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257708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heme" Target="../theme/theme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0688"/>
          </a:xfrm>
          <a:prstGeom prst="rect">
            <a:avLst/>
          </a:prstGeom>
        </p:spPr>
      </p:pic>
      <p:sp>
        <p:nvSpPr>
          <p:cNvPr id="1025" name="Rectangle 1"/>
          <p:cNvSpPr>
            <a:spLocks noGrp="1"/>
          </p:cNvSpPr>
          <p:nvPr>
            <p:ph type="title"/>
          </p:nvPr>
        </p:nvSpPr>
        <p:spPr bwMode="auto">
          <a:xfrm>
            <a:off x="628650" y="230188"/>
            <a:ext cx="7886700" cy="96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19" tIns="45719" rIns="45719" bIns="457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>
                <a:sym typeface="Helvetica" panose="020B0604020202020204" pitchFamily="34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/>
          </p:cNvSpPr>
          <p:nvPr>
            <p:ph type="body" idx="1"/>
          </p:nvPr>
        </p:nvSpPr>
        <p:spPr bwMode="auto">
          <a:xfrm>
            <a:off x="628650" y="1340768"/>
            <a:ext cx="7886700" cy="519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19" tIns="45719" rIns="45719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dirty="0" smtClean="0">
                <a:sym typeface="Helvetica" panose="020B0604020202020204" pitchFamily="34" charset="0"/>
              </a:rPr>
              <a:t>Click to edit Master text styles</a:t>
            </a:r>
          </a:p>
          <a:p>
            <a:pPr lvl="1"/>
            <a:r>
              <a:rPr lang="th-TH" dirty="0" smtClean="0">
                <a:sym typeface="Helvetica" panose="020B0604020202020204" pitchFamily="34" charset="0"/>
              </a:rPr>
              <a:t>Second level</a:t>
            </a:r>
          </a:p>
          <a:p>
            <a:pPr lvl="2"/>
            <a:r>
              <a:rPr lang="th-TH" dirty="0" smtClean="0">
                <a:sym typeface="Helvetica" panose="020B0604020202020204" pitchFamily="34" charset="0"/>
              </a:rPr>
              <a:t>Third level</a:t>
            </a:r>
          </a:p>
          <a:p>
            <a:pPr lvl="3"/>
            <a:r>
              <a:rPr lang="th-TH" dirty="0" smtClean="0">
                <a:sym typeface="Helvetica" panose="020B0604020202020204" pitchFamily="34" charset="0"/>
              </a:rPr>
              <a:t>Fourth level</a:t>
            </a:r>
          </a:p>
          <a:p>
            <a:pPr lvl="4"/>
            <a:r>
              <a:rPr lang="th-TH" dirty="0" smtClean="0">
                <a:sym typeface="Helvetica" panose="020B0604020202020204" pitchFamily="34" charset="0"/>
              </a:rPr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5264"/>
            <a:ext cx="9144000" cy="1052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938" y="5776981"/>
            <a:ext cx="1126062" cy="108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6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4000" kern="1200">
          <a:solidFill>
            <a:srgbClr val="000000"/>
          </a:solidFill>
          <a:latin typeface="+mj-lt"/>
          <a:ea typeface="+mj-ea"/>
          <a:cs typeface="+mn-cs"/>
          <a:sym typeface="Helvetica" panose="020B0604020202020204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2800" kern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fontAlgn="base" hangingPunct="0">
        <a:spcBef>
          <a:spcPct val="0"/>
        </a:spcBef>
        <a:spcAft>
          <a:spcPct val="0"/>
        </a:spcAft>
        <a:defRPr sz="2400" kern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fontAlgn="base" hangingPunct="0">
        <a:spcBef>
          <a:spcPct val="0"/>
        </a:spcBef>
        <a:spcAft>
          <a:spcPct val="0"/>
        </a:spcAft>
        <a:defRPr sz="2000" kern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fontAlgn="base" hangingPunct="0">
        <a:spcBef>
          <a:spcPct val="0"/>
        </a:spcBef>
        <a:spcAft>
          <a:spcPct val="0"/>
        </a:spcAft>
        <a:defRPr sz="1800" kern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fontAlgn="base" hangingPunct="0">
        <a:spcBef>
          <a:spcPct val="0"/>
        </a:spcBef>
        <a:spcAft>
          <a:spcPct val="0"/>
        </a:spcAft>
        <a:defRPr sz="1600" kern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302"/>
            <a:ext cx="9460406" cy="63020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93" y="7302"/>
            <a:ext cx="9144793" cy="1189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301209"/>
            <a:ext cx="9144793" cy="15841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12360" y="5631511"/>
            <a:ext cx="1310545" cy="125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97511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105623" y="2564904"/>
            <a:ext cx="49327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ตัวอย่าง</a:t>
            </a:r>
          </a:p>
          <a:p>
            <a:pPr algn="ctr"/>
            <a:r>
              <a:rPr lang="th-TH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นำเสนอ</a:t>
            </a:r>
            <a:r>
              <a:rPr lang="th-TH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แผนงาน</a:t>
            </a:r>
            <a:r>
              <a:rPr lang="th-TH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โครงการ </a:t>
            </a:r>
          </a:p>
          <a:p>
            <a:pPr algn="ctr"/>
            <a:r>
              <a:rPr lang="th-TH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ปี 2562</a:t>
            </a:r>
            <a:endParaRPr lang="th-TH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477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72" y="1022276"/>
            <a:ext cx="7886700" cy="1254596"/>
          </a:xfrm>
        </p:spPr>
        <p:txBody>
          <a:bodyPr/>
          <a:lstStyle/>
          <a:p>
            <a:pPr lvl="0" algn="ctr"/>
            <a:r>
              <a:rPr lang="th-TH" sz="3600" b="1" dirty="0" smtClean="0">
                <a:solidFill>
                  <a:srgbClr val="FF0000"/>
                </a:solidFill>
              </a:rPr>
              <a:t>ยุทธศาสตร์</a:t>
            </a:r>
            <a:r>
              <a:rPr lang="en-US" sz="3600" b="1" dirty="0" smtClean="0">
                <a:solidFill>
                  <a:srgbClr val="FF0000"/>
                </a:solidFill>
              </a:rPr>
              <a:t> 3</a:t>
            </a:r>
            <a:r>
              <a:rPr lang="th-TH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:</a:t>
            </a:r>
            <a:r>
              <a:rPr lang="th-TH" sz="3600" b="1" dirty="0" smtClean="0">
                <a:solidFill>
                  <a:srgbClr val="FF0000"/>
                </a:solidFill>
              </a:rPr>
              <a:t>พัฒนาความเชี่ยวชาญทั้งโรงพยาบาล และเครือข่าย เพื่อการบริการที่ดีอย่างไร้รอยต่อ</a:t>
            </a:r>
            <a:r>
              <a:rPr lang="en-US" b="1" dirty="0" smtClean="0">
                <a:solidFill>
                  <a:srgbClr val="FF0000"/>
                </a:solidFill>
                <a:ea typeface="Calibri" panose="020F0502020204030204" pitchFamily="34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ea typeface="Calibri" panose="020F0502020204030204" pitchFamily="34" charset="0"/>
              </a:rPr>
            </a:b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2502586"/>
            <a:ext cx="8640960" cy="416677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h-TH" dirty="0" smtClean="0">
                <a:solidFill>
                  <a:srgbClr val="FF0000"/>
                </a:solidFill>
              </a:rPr>
              <a:t>ขยายการบริการ และจุดบริการ</a:t>
            </a:r>
          </a:p>
          <a:p>
            <a:pPr>
              <a:buFont typeface="Arial" pitchFamily="34" charset="0"/>
              <a:buChar char="•"/>
            </a:pPr>
            <a:r>
              <a:rPr lang="th-TH" dirty="0" smtClean="0">
                <a:solidFill>
                  <a:srgbClr val="FF0000"/>
                </a:solidFill>
              </a:rPr>
              <a:t>ขยายเตียง เพิ่ม </a:t>
            </a:r>
            <a:r>
              <a:rPr lang="en-US" dirty="0" smtClean="0">
                <a:solidFill>
                  <a:srgbClr val="FF0000"/>
                </a:solidFill>
              </a:rPr>
              <a:t>ward </a:t>
            </a:r>
            <a:r>
              <a:rPr lang="th-TH" dirty="0" smtClean="0">
                <a:solidFill>
                  <a:srgbClr val="FF0000"/>
                </a:solidFill>
              </a:rPr>
              <a:t>ห้องผ่าตัด </a:t>
            </a:r>
            <a:r>
              <a:rPr lang="en-US" dirty="0" smtClean="0">
                <a:solidFill>
                  <a:srgbClr val="FF0000"/>
                </a:solidFill>
              </a:rPr>
              <a:t>ICU</a:t>
            </a:r>
          </a:p>
          <a:p>
            <a:pPr>
              <a:buFont typeface="Arial" pitchFamily="34" charset="0"/>
              <a:buChar char="•"/>
            </a:pPr>
            <a:r>
              <a:rPr lang="th-TH" dirty="0" smtClean="0">
                <a:solidFill>
                  <a:srgbClr val="FF0000"/>
                </a:solidFill>
              </a:rPr>
              <a:t>จัดหาครุภัณฑ์ทางการแพทย์ให้เพียงพอ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h-TH" dirty="0" smtClean="0">
                <a:solidFill>
                  <a:srgbClr val="FF0000"/>
                </a:solidFill>
              </a:rPr>
              <a:t>ผลลัพธ์การ</a:t>
            </a:r>
            <a:r>
              <a:rPr lang="th-TH" u="sng" dirty="0" smtClean="0">
                <a:solidFill>
                  <a:srgbClr val="FF0000"/>
                </a:solidFill>
              </a:rPr>
              <a:t>ดูแล </a:t>
            </a:r>
            <a:r>
              <a:rPr lang="en-US" u="sng" dirty="0" smtClean="0">
                <a:solidFill>
                  <a:srgbClr val="FF0000"/>
                </a:solidFill>
              </a:rPr>
              <a:t>9 </a:t>
            </a:r>
            <a:r>
              <a:rPr lang="th-TH" u="sng" dirty="0" smtClean="0">
                <a:solidFill>
                  <a:srgbClr val="FF0000"/>
                </a:solidFill>
              </a:rPr>
              <a:t>กลุ่มโรค</a:t>
            </a:r>
            <a:r>
              <a:rPr lang="th-TH" dirty="0" smtClean="0">
                <a:solidFill>
                  <a:srgbClr val="FF0000"/>
                </a:solidFill>
              </a:rPr>
              <a:t>เทียบเท่าหรือดีกว่า รพ.ในพื้นที่ใกล้เคียง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</a:rPr>
              <a:t>ผู้ป่วยในอำเภอและใกล้เคียงนึกถึงและกลับมาใช้บริการของ รพ.เป็นอันดับแรก</a:t>
            </a:r>
          </a:p>
          <a:p>
            <a:pPr>
              <a:buFont typeface="Arial" pitchFamily="34" charset="0"/>
              <a:buChar char="•"/>
            </a:pPr>
            <a:endParaRPr lang="th-TH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76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230188"/>
            <a:ext cx="8856984" cy="1254596"/>
          </a:xfrm>
        </p:spPr>
        <p:txBody>
          <a:bodyPr/>
          <a:lstStyle/>
          <a:p>
            <a:pPr algn="ctr"/>
            <a:r>
              <a:rPr lang="th-TH" dirty="0" smtClean="0">
                <a:latin typeface="Tahoma" panose="020B0604030504040204" pitchFamily="34" charset="0"/>
                <a:cs typeface="Tahoma" panose="020B0604030504040204" pitchFamily="34" charset="0"/>
              </a:rPr>
              <a:t>ตัวชี้วัดที่</a:t>
            </a:r>
            <a:r>
              <a:rPr lang="th-TH" sz="3600" dirty="0" smtClean="0">
                <a:latin typeface="Tahoma" panose="020B0604030504040204" pitchFamily="34" charset="0"/>
                <a:cs typeface="Tahoma" panose="020B0604030504040204" pitchFamily="34" charset="0"/>
              </a:rPr>
              <a:t>รับผิดชอบ</a:t>
            </a:r>
            <a:r>
              <a:rPr lang="th-TH" dirty="0" smtClean="0">
                <a:latin typeface="Tahoma" panose="020B0604030504040204" pitchFamily="34" charset="0"/>
                <a:cs typeface="Tahoma" panose="020B0604030504040204" pitchFamily="34" charset="0"/>
              </a:rPr>
              <a:t>/นโยบายที่เกี่ยวข้อง</a:t>
            </a:r>
            <a:endParaRPr lang="th-TH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867904"/>
              </p:ext>
            </p:extLst>
          </p:nvPr>
        </p:nvGraphicFramePr>
        <p:xfrm>
          <a:off x="467544" y="1484784"/>
          <a:ext cx="828092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2698"/>
                <a:gridCol w="3055524"/>
                <a:gridCol w="26126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PCT/Care</a:t>
                      </a:r>
                      <a:r>
                        <a:rPr lang="en-US" sz="2000" baseline="0" dirty="0" smtClean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Team</a:t>
                      </a:r>
                      <a:endParaRPr lang="th-TH" sz="2000" dirty="0"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ตัวชี้วัดที่รับผิดชอบ</a:t>
                      </a:r>
                      <a:r>
                        <a:rPr lang="en-US" sz="2000" baseline="0" dirty="0" smtClean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th-TH" sz="2000" dirty="0"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นโยบายที่เกี่ยวข้อง</a:t>
                      </a:r>
                      <a:endParaRPr lang="th-TH" sz="2000" dirty="0"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Care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Team Stroke</a:t>
                      </a:r>
                      <a:endParaRPr lang="th-TH" sz="20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อัตราผู้ป่วยที่ได้รับยา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rt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-PA </a:t>
                      </a: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ในผู้ป่วย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Ischemic Stroke </a:t>
                      </a:r>
                      <a:endParaRPr lang="th-TH" sz="20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อัตราตายของผู้ป่วยโรคหลอดเลือดสมอง</a:t>
                      </a:r>
                      <a:endParaRPr lang="th-TH" sz="20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ผลลัพธ์การดูแล 9 กลุ่มโรคเทียบเท่าหรือดีกว่า รพ.ในพื้นที่ใกล้เคียง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พัฒนา </a:t>
                      </a:r>
                      <a:r>
                        <a:rPr lang="arn-CL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competency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การดำเนินการเชิงรุก บุกเยี่ยมบ้าน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n-CL" sz="20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cs typeface="Tahoma" panose="020B0604030504040204" pitchFamily="34" charset="0"/>
                        </a:rPr>
                        <a:t>Healing Environment</a:t>
                      </a:r>
                      <a:endParaRPr lang="en-US" sz="20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th-TH" sz="20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76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5472608" cy="576064"/>
          </a:xfrm>
        </p:spPr>
        <p:txBody>
          <a:bodyPr/>
          <a:lstStyle/>
          <a:p>
            <a:r>
              <a:rPr lang="th-TH" sz="18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ตัวชี้วัดที่รับผิดชอบ/นโยบายที่เกี่ยวข้อง/แผนปฏิบัติการ</a:t>
            </a:r>
            <a:endParaRPr lang="th-TH" sz="18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23827"/>
              </p:ext>
            </p:extLst>
          </p:nvPr>
        </p:nvGraphicFramePr>
        <p:xfrm>
          <a:off x="107504" y="1336299"/>
          <a:ext cx="8784976" cy="4540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244"/>
                <a:gridCol w="3817000"/>
                <a:gridCol w="692933"/>
                <a:gridCol w="692933"/>
                <a:gridCol w="692933"/>
                <a:gridCol w="692933"/>
              </a:tblGrid>
              <a:tr h="38714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PCT/Care</a:t>
                      </a:r>
                      <a:r>
                        <a:rPr lang="en-US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Team</a:t>
                      </a:r>
                      <a:endParaRPr lang="th-TH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ตัวชี้วัดที่รับผิดชอบ</a:t>
                      </a:r>
                      <a:endParaRPr lang="th-TH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Baseline</a:t>
                      </a:r>
                      <a:endParaRPr lang="th-TH" sz="11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2562</a:t>
                      </a:r>
                      <a:endParaRPr lang="th-TH" sz="11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2563</a:t>
                      </a:r>
                      <a:endParaRPr lang="th-TH" sz="11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2564</a:t>
                      </a:r>
                      <a:endParaRPr lang="th-TH" sz="11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36791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Care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Team Stroke</a:t>
                      </a:r>
                      <a:endParaRPr lang="th-TH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อัตราผู้ป่วยที่ได้รับยา </a:t>
                      </a:r>
                      <a:r>
                        <a:rPr lang="en-US" sz="1600" dirty="0" err="1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rt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-PA </a:t>
                      </a: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ในผู้ป่วย 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Ischemic Stroke </a:t>
                      </a:r>
                      <a:endParaRPr lang="th-TH" sz="16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อัตราตายของผู้ป่วยโรคหลอดเลือดสมอง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n-CL" sz="16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n-CL" sz="16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n-CL" sz="16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n-CL" sz="16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n-CL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--</a:t>
                      </a:r>
                    </a:p>
                  </a:txBody>
                  <a:tcPr/>
                </a:tc>
              </a:tr>
              <a:tr h="390372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แผนงานโครงการ</a:t>
                      </a:r>
                      <a:endParaRPr lang="th-TH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โครงการพัฒนาเครือข่าย</a:t>
                      </a:r>
                      <a:r>
                        <a:rPr lang="th-TH" sz="16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Stroke Fast Tract</a:t>
                      </a:r>
                      <a:endParaRPr lang="th-TH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4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30408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รูปแบบการจัดโครงการ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อบรมเชิงปฏิบัติการ/ให้ความรู้เรื่องโรคหลอดเลือดสมอง</a:t>
                      </a:r>
                      <a:r>
                        <a:rPr lang="th-TH" sz="16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ชุมชน</a:t>
                      </a:r>
                      <a:r>
                        <a:rPr lang="th-TH" sz="1600" baseline="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/เจ้าหน้าที่</a:t>
                      </a:r>
                      <a:endParaRPr lang="th-TH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03303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ช่วงเวลาโครงการ</a:t>
                      </a:r>
                      <a:endParaRPr lang="th-TH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ธันวาคม </a:t>
                      </a: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</a:t>
                      </a:r>
                      <a:endParaRPr lang="th-TH" sz="1600" dirty="0" smtClean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ผู้รับผิดชอบโครงการ</a:t>
                      </a:r>
                      <a:endParaRPr lang="th-TH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h-TH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ชื่อ-สกุล /โทร...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1297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วัตถุประสงค์โครงการ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1.เพื่อเพิ่มประสิทธิ</a:t>
                      </a:r>
                      <a:r>
                        <a:rPr lang="th-TH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ระบบ </a:t>
                      </a:r>
                      <a:r>
                        <a:rPr lang="en-US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Fast Tract </a:t>
                      </a:r>
                      <a:r>
                        <a:rPr lang="th-TH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ในโรงพยาบาล</a:t>
                      </a:r>
                      <a:endParaRPr lang="th-TH" sz="1600" kern="1200" dirty="0" smtClean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2.เพื่อความรู้เพื่อขยายผล</a:t>
                      </a:r>
                      <a:r>
                        <a:rPr lang="th-TH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Stroke Alert </a:t>
                      </a:r>
                      <a:r>
                        <a:rPr lang="th-TH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ในชุมชน</a:t>
                      </a:r>
                      <a:r>
                        <a:rPr lang="en-US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th-TH" sz="1600" kern="1200" dirty="0" smtClean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3.เพื่อพัฒนาแนวทางการดูแลผู้ป่วย </a:t>
                      </a:r>
                      <a:r>
                        <a:rPr lang="en-US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Stroke</a:t>
                      </a:r>
                      <a:endParaRPr lang="th-TH" sz="1600" kern="1200" dirty="0" smtClean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4.เพื่อพัฒนา</a:t>
                      </a:r>
                      <a:r>
                        <a:rPr lang="th-TH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Stroke Nurse</a:t>
                      </a:r>
                      <a:endParaRPr lang="en-US" sz="1600" kern="1200" dirty="0" smtClean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37753" y="109081"/>
            <a:ext cx="8707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60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</a:t>
            </a:r>
            <a:endParaRPr lang="th-TH" sz="6000" dirty="0">
              <a:solidFill>
                <a:srgbClr val="FF0000"/>
              </a:solidFill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-6010" y="260648"/>
            <a:ext cx="70262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ตัวอย่าง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slide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นำเสนอแผนงานโครงการ</a:t>
            </a:r>
            <a:endParaRPr lang="th-TH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416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5472608" cy="576064"/>
          </a:xfrm>
        </p:spPr>
        <p:txBody>
          <a:bodyPr/>
          <a:lstStyle/>
          <a:p>
            <a:r>
              <a:rPr lang="th-TH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ตัวชี้วัดที่รับผิดชอบ/นโยบายที่เกี่ยวข้อง/แผนปฏิบัติการ</a:t>
            </a:r>
            <a:endParaRPr lang="th-TH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2991519"/>
              </p:ext>
            </p:extLst>
          </p:nvPr>
        </p:nvGraphicFramePr>
        <p:xfrm>
          <a:off x="107504" y="1628800"/>
          <a:ext cx="8784976" cy="465657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96244"/>
                <a:gridCol w="6588732"/>
              </a:tblGrid>
              <a:tr h="6953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ตัวชี้วัดโครงการ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</a:t>
                      </a:r>
                    </a:p>
                  </a:txBody>
                  <a:tcPr/>
                </a:tc>
              </a:tr>
              <a:tr h="6011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กลุ่มเป้าหมายของโครงการ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h-TH" sz="1600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8891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งบประมาณ(ประมาณการในการจัดทำโครงการ) ตามระเบียบการจัดทำโครงการ</a:t>
                      </a:r>
                    </a:p>
                    <a:p>
                      <a:endParaRPr lang="th-TH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ค่าอาหารว่างและเครื่องดื่ม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ค่าอาหารกลางวัน    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ค่าวิทยากร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ค่าตกแต่งสถานที่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ค่าวัสดุอุปกรณ์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1600" kern="1200" dirty="0" smtClea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ค่าพาหนะ</a:t>
                      </a:r>
                      <a:endParaRPr lang="en-US" sz="1600" kern="1200" dirty="0" smtClean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ความต้องการสนับสนุนการพัฒนาคน</a:t>
                      </a:r>
                      <a:r>
                        <a:rPr lang="th-TH" sz="1600" baseline="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และองค์ความรู้</a:t>
                      </a:r>
                      <a:endParaRPr lang="th-TH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sz="1600" kern="1200" dirty="0" smtClean="0"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ความต้องการครุภัณท์</a:t>
                      </a:r>
                      <a:endParaRPr lang="th-TH" sz="16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sz="1600" kern="1200" dirty="0" smtClean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06681" y="129406"/>
            <a:ext cx="801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5400" dirty="0" smtClean="0">
                <a:solidFill>
                  <a:srgbClr val="FF0000"/>
                </a:solidFill>
                <a:sym typeface="Wingdings 2" panose="05020102010507070707" pitchFamily="18" charset="2"/>
              </a:rPr>
              <a:t></a:t>
            </a:r>
            <a:endParaRPr lang="th-TH" sz="5400" dirty="0">
              <a:solidFill>
                <a:srgbClr val="FF0000"/>
              </a:solidFill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-6010" y="260648"/>
            <a:ext cx="70262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ตัวอย่าง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slide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นำเสนอแผนงานโครงการ</a:t>
            </a:r>
            <a:endParaRPr lang="th-TH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603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44624"/>
            <a:ext cx="8784976" cy="1649682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sym typeface="Wingdings" panose="05000000000000000000" pitchFamily="2" charset="2"/>
              </a:rPr>
              <a:t>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ยุทธศาสตร์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ที่ 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3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	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: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พัฒนาความเชี่ยวชาญ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ทั้ง รพ.และเครือข่ายเพื่อ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การบริการที่ดีอย่างไร้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รอยต่อ</a:t>
            </a:r>
            <a:endParaRPr lang="th-TH" sz="1600" dirty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sym typeface="Wingdings" panose="05000000000000000000" pitchFamily="2" charset="2"/>
              </a:rPr>
              <a:t>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Objective	: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เพิ่มคุณภาพและความปลอดภัยในการดูแล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ผู้ป่วยตาม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แนวทาง 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Service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Plan</a:t>
            </a:r>
            <a:endParaRPr lang="th-TH" sz="1200" dirty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sym typeface="Wingdings" panose="05000000000000000000" pitchFamily="2" charset="2"/>
              </a:rPr>
              <a:t>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Initiative 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กลยุทธ์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ริเริ่ม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	: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เพิ่มการเข้าถึงบริการโดยร่วมมือกับภาคีเครือข่ายที่เข้มแข็งการสื่อสารที่ทันสมัย / พัฒนาคุณภาพบริการโดยยึดค่านิยมของ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องค์กร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(Stroke)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</a:t>
            </a:r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Initiative 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กลยุทธ์ริเริ่ม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ใหม่	</a:t>
            </a:r>
            <a:r>
              <a:rPr lang="th-TH" sz="1600" dirty="0" smtClean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:  ………ไม่เปลี่ยน…….………………………………………………</a:t>
            </a:r>
            <a:endParaRPr lang="th-TH" sz="1600" dirty="0">
              <a:solidFill>
                <a:srgbClr val="00B050"/>
              </a:solidFill>
              <a:latin typeface="+mj-lt"/>
              <a:ea typeface="Calibri" panose="020F050202020403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832016"/>
              </p:ext>
            </p:extLst>
          </p:nvPr>
        </p:nvGraphicFramePr>
        <p:xfrm>
          <a:off x="179514" y="1844824"/>
          <a:ext cx="8784975" cy="430691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8918"/>
                <a:gridCol w="605860"/>
                <a:gridCol w="577981"/>
                <a:gridCol w="1856804"/>
                <a:gridCol w="2049551"/>
                <a:gridCol w="1649362"/>
                <a:gridCol w="606499"/>
              </a:tblGrid>
              <a:tr h="40982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 dirty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ปี </a:t>
                      </a:r>
                      <a:r>
                        <a:rPr lang="th-TH" sz="1200" b="1" dirty="0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25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61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ปี </a:t>
                      </a:r>
                      <a:r>
                        <a:rPr lang="th-TH" sz="1200" b="1" dirty="0" smtClean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256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2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08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b="0" smtClean="0">
                          <a:solidFill>
                            <a:srgbClr val="7030A0"/>
                          </a:solidFill>
                          <a:effectLst/>
                          <a:cs typeface="+mn-cs"/>
                          <a:sym typeface="Wingdings" panose="05000000000000000000" pitchFamily="2" charset="2"/>
                        </a:rPr>
                        <a:t></a:t>
                      </a:r>
                      <a:r>
                        <a:rPr lang="th-TH" sz="1200" b="1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ตัวชี้วัด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800" b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เป้าหมาย</a:t>
                      </a:r>
                      <a:endParaRPr lang="en-US" sz="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800" b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ผลลัพธ์</a:t>
                      </a:r>
                      <a:endParaRPr lang="en-US" sz="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b="0" smtClean="0">
                          <a:solidFill>
                            <a:srgbClr val="7030A0"/>
                          </a:solidFill>
                          <a:effectLst/>
                          <a:cs typeface="+mn-cs"/>
                          <a:sym typeface="Wingdings" panose="05000000000000000000" pitchFamily="2" charset="2"/>
                        </a:rPr>
                        <a:t></a:t>
                      </a:r>
                      <a:r>
                        <a:rPr lang="th-TH" sz="1200" b="1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แผนงาน</a:t>
                      </a:r>
                      <a:r>
                        <a:rPr lang="th-TH" sz="1200" b="1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/โครงการ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ตัวชี้วัด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แผนงาน/โครงการ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900" b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เป้าหมาย</a:t>
                      </a:r>
                      <a:endParaRPr lang="en-US" sz="9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21680">
                <a:tc>
                  <a:txBody>
                    <a:bodyPr/>
                    <a:lstStyle/>
                    <a:p>
                      <a:r>
                        <a:rPr lang="th-TH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3.อัตราการเสียชีวิตผู้ป่วย </a:t>
                      </a:r>
                      <a:r>
                        <a:rPr lang="arn-CL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Stroke</a:t>
                      </a:r>
                      <a:endParaRPr lang="th-TH" sz="140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&lt;3%</a:t>
                      </a:r>
                      <a:endParaRPr lang="th-TH" sz="140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1.97%</a:t>
                      </a:r>
                      <a:endParaRPr lang="th-TH" sz="140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r>
                        <a:rPr lang="th-TH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โครงการพัฒนาคุณภาพตามกระบวนการ การดูแลผู้ป่วย </a:t>
                      </a:r>
                      <a:r>
                        <a:rPr lang="arn-CL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Stroke</a:t>
                      </a:r>
                      <a:endParaRPr lang="th-TH" sz="140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3. อัตราผู้ป่วยที่ได้รับยา </a:t>
                      </a:r>
                      <a:r>
                        <a:rPr lang="arn-CL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rt-PA </a:t>
                      </a: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ในผู้ป้วย </a:t>
                      </a:r>
                      <a:r>
                        <a:rPr lang="arn-CL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Ischemic Stroke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โครงการพัฒนาคุณภาพตามกระบวนการ การดูแลผู้ป่วย 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Stroke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th-TH" sz="14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และ 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Stroke Alert</a:t>
                      </a:r>
                      <a:endParaRPr lang="en-US" sz="1400" dirty="0" smtClean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&gt;7%</a:t>
                      </a:r>
                      <a:endParaRPr lang="en-US" sz="13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cs typeface="+mn-cs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cs typeface="+mn-cs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cs typeface="+mn-cs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cs typeface="+mn-cs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cs typeface="+mn-cs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+mn-cs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04326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="1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ปัญหา/อุปสรรค</a:t>
                      </a:r>
                      <a:endParaRPr lang="en-US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หน่วยงานผู้รับผิดชอบ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04326">
                <a:tc gridSpan="4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="1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ผู้รับผิดชอบหลัก</a:t>
                      </a:r>
                      <a:endParaRPr lang="en-US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="1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ผู้รับผิดชอบร่วม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r>
                        <a:rPr lang="th-TH" sz="1400" dirty="0" smtClean="0">
                          <a:solidFill>
                            <a:srgbClr val="00B050"/>
                          </a:solidFill>
                          <a:cs typeface="+mn-cs"/>
                        </a:rPr>
                        <a:t>3</a:t>
                      </a:r>
                      <a:r>
                        <a:rPr lang="en-US" sz="1400" dirty="0" smtClean="0">
                          <a:solidFill>
                            <a:srgbClr val="00B050"/>
                          </a:solidFill>
                          <a:cs typeface="+mn-cs"/>
                          <a:sym typeface="Wingdings" panose="05000000000000000000" pitchFamily="2" charset="2"/>
                        </a:rPr>
                        <a:t>Key Success</a:t>
                      </a:r>
                      <a:r>
                        <a:rPr lang="th-TH" sz="1400" dirty="0" smtClean="0">
                          <a:solidFill>
                            <a:srgbClr val="00B050"/>
                          </a:solidFill>
                          <a:cs typeface="+mn-cs"/>
                          <a:sym typeface="Wingdings" panose="05000000000000000000" pitchFamily="2" charset="2"/>
                        </a:rPr>
                        <a:t> มีทีมรับผิดชอบ</a:t>
                      </a:r>
                      <a:r>
                        <a:rPr lang="th-TH" sz="1400" baseline="0" dirty="0" smtClean="0">
                          <a:solidFill>
                            <a:srgbClr val="00B050"/>
                          </a:solidFill>
                          <a:cs typeface="+mn-cs"/>
                          <a:sym typeface="Wingdings" panose="05000000000000000000" pitchFamily="2" charset="2"/>
                        </a:rPr>
                        <a:t> ทรัพยากรพร้อม แพทย์พร้อมทุกสาขา</a:t>
                      </a:r>
                      <a:endParaRPr lang="th-TH" sz="1400" dirty="0">
                        <a:solidFill>
                          <a:srgbClr val="00B050"/>
                        </a:solidFill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 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Care Team Stroke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 (</a:t>
                      </a:r>
                      <a:r>
                        <a:rPr lang="th-TH" sz="1400" baseline="0" dirty="0" smtClean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คุณพันทิพย์ สกุลราช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)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 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PCT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 Med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3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th-TH" sz="140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ปัญหา/อุปสรรค ตัวชี้วัดดีมาก วัด 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Outcome </a:t>
                      </a:r>
                      <a:r>
                        <a:rPr lang="th-TH" sz="140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แต่ในปริมาณผู้ป่วยที่ไม่มาก มองไม่เห็นภาพ</a:t>
                      </a:r>
                      <a:r>
                        <a:rPr lang="th-TH" sz="1400" baseline="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 การเข้าถึงบริการ</a:t>
                      </a:r>
                      <a:endParaRPr lang="th-TH" sz="140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r>
                        <a:rPr lang="th-TH" sz="1400" dirty="0" smtClean="0">
                          <a:solidFill>
                            <a:srgbClr val="FF0000"/>
                          </a:solidFill>
                          <a:cs typeface="+mn-cs"/>
                        </a:rPr>
                        <a:t>3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th-TH" sz="1400" dirty="0" smtClean="0">
                          <a:solidFill>
                            <a:srgbClr val="FF0000"/>
                          </a:solidFill>
                          <a:cs typeface="+mn-cs"/>
                          <a:sym typeface="Wingdings" panose="05000000000000000000" pitchFamily="2" charset="2"/>
                        </a:rPr>
                        <a:t>ปัญหา/อุปสรรค แผนงานโครงการ กำหนดแต่ไม่ได้ติดตาม จนไม่ได้จัดทำ</a:t>
                      </a:r>
                      <a:endParaRPr lang="th-TH" sz="1400" dirty="0">
                        <a:solidFill>
                          <a:srgbClr val="FF0000"/>
                        </a:solidFill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 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endParaRPr lang="th-TH" sz="1400" dirty="0"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+mn-cs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สี่เหลี่ยมผืนผ้า 9"/>
          <p:cNvSpPr/>
          <p:nvPr/>
        </p:nvSpPr>
        <p:spPr>
          <a:xfrm>
            <a:off x="5764" y="6230377"/>
            <a:ext cx="73613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ตัวอย่าง 1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slide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นำเสนอแผนงานโครงการ</a:t>
            </a:r>
            <a:endParaRPr lang="th-TH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8304" y="6034062"/>
            <a:ext cx="657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dirty="0">
                <a:solidFill>
                  <a:srgbClr val="FF0000"/>
                </a:solidFill>
                <a:sym typeface="Wingdings 2" panose="05020102010507070707" pitchFamily="18" charset="2"/>
              </a:rPr>
              <a:t>3</a:t>
            </a:r>
            <a:endParaRPr lang="th-TH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2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262272"/>
            <a:ext cx="8784976" cy="1366528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sym typeface="Wingdings" panose="05000000000000000000" pitchFamily="2" charset="2"/>
              </a:rPr>
              <a:t>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ยุทธศาสตร์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ที่ </a:t>
            </a:r>
            <a:r>
              <a:rPr lang="th-TH" sz="1600" dirty="0" smtClean="0">
                <a:latin typeface="+mj-lt"/>
                <a:ea typeface="Calibri" panose="020F0502020204030204" pitchFamily="34" charset="0"/>
              </a:rPr>
              <a:t>4	: 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พัฒนาระบบบริหาร การเงิน การคลัง สิ่งแวดล้อม และเทคโนโลยีสารสนเทศ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+mj-lt"/>
                <a:ea typeface="Calibri" panose="020F0502020204030204" pitchFamily="34" charset="0"/>
                <a:sym typeface="Wingdings" panose="05000000000000000000" pitchFamily="2" charset="2"/>
              </a:rPr>
              <a:t>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Objective	:  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เพิ่มประสิทธิภาพและการใช้ประโยชน์สารสนเทศ</a:t>
            </a:r>
            <a:r>
              <a:rPr lang="th-TH" sz="1200" dirty="0">
                <a:latin typeface="+mj-lt"/>
                <a:ea typeface="Calibri" panose="020F0502020204030204" pitchFamily="34" charset="0"/>
              </a:rPr>
              <a:t>	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sym typeface="Wingdings" panose="05000000000000000000" pitchFamily="2" charset="2"/>
              </a:rPr>
              <a:t>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Initiative 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กลยุทธ์ริเริ่ม 	:  โรงพยาบาลแห่งเทคโนโลยีสารสนเทศ </a:t>
            </a:r>
            <a:r>
              <a:rPr lang="en-US" sz="1600" dirty="0">
                <a:latin typeface="+mj-lt"/>
                <a:ea typeface="Calibri" panose="020F0502020204030204" pitchFamily="34" charset="0"/>
              </a:rPr>
              <a:t>Electronic Hospital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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+mj-lt"/>
                <a:ea typeface="Calibri" panose="020F0502020204030204" pitchFamily="34" charset="0"/>
              </a:rPr>
              <a:t>Initiative </a:t>
            </a:r>
            <a:r>
              <a:rPr lang="th-TH" sz="1600" dirty="0">
                <a:latin typeface="+mj-lt"/>
                <a:ea typeface="Calibri" panose="020F0502020204030204" pitchFamily="34" charset="0"/>
              </a:rPr>
              <a:t>กลยุทธ์ริเริ่มใหม่  	: </a:t>
            </a:r>
            <a:r>
              <a:rPr lang="th-TH" sz="1600" dirty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th-TH" sz="1600" dirty="0" smtClean="0">
                <a:solidFill>
                  <a:srgbClr val="00B050"/>
                </a:solidFill>
                <a:latin typeface="+mj-lt"/>
                <a:ea typeface="Calibri" panose="020F0502020204030204" pitchFamily="34" charset="0"/>
              </a:rPr>
              <a:t>……ไม่มี…………</a:t>
            </a:r>
            <a:endParaRPr lang="th-TH" sz="1600" dirty="0">
              <a:solidFill>
                <a:srgbClr val="00B050"/>
              </a:solidFill>
              <a:latin typeface="+mj-lt"/>
              <a:ea typeface="Calibri" panose="020F050202020403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965994"/>
              </p:ext>
            </p:extLst>
          </p:nvPr>
        </p:nvGraphicFramePr>
        <p:xfrm>
          <a:off x="97530" y="1916832"/>
          <a:ext cx="8938966" cy="4103807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982913"/>
                <a:gridCol w="539205"/>
                <a:gridCol w="454988"/>
                <a:gridCol w="1713388"/>
                <a:gridCol w="2065958"/>
                <a:gridCol w="1595735"/>
                <a:gridCol w="586779"/>
              </a:tblGrid>
              <a:tr h="40982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 dirty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ปี </a:t>
                      </a:r>
                      <a:r>
                        <a:rPr lang="th-TH" sz="1200" b="1" dirty="0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25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61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 dirty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ปี </a:t>
                      </a:r>
                      <a:r>
                        <a:rPr lang="th-TH" sz="1200" b="1" dirty="0" smtClean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25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62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4086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b="0" smtClean="0">
                          <a:solidFill>
                            <a:srgbClr val="7030A0"/>
                          </a:solidFill>
                          <a:effectLst/>
                          <a:cs typeface="+mn-cs"/>
                          <a:sym typeface="Wingdings" panose="05000000000000000000" pitchFamily="2" charset="2"/>
                        </a:rPr>
                        <a:t></a:t>
                      </a:r>
                      <a:r>
                        <a:rPr lang="th-TH" sz="1200" b="1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ตัวชี้วัด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800" b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เป้าหมาย</a:t>
                      </a:r>
                      <a:endParaRPr lang="en-US" sz="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800" b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ผลลัพธ์</a:t>
                      </a:r>
                      <a:endParaRPr lang="en-US" sz="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800" b="0" smtClean="0">
                          <a:solidFill>
                            <a:srgbClr val="7030A0"/>
                          </a:solidFill>
                          <a:effectLst/>
                          <a:cs typeface="+mn-cs"/>
                          <a:sym typeface="Wingdings" panose="05000000000000000000" pitchFamily="2" charset="2"/>
                        </a:rPr>
                        <a:t></a:t>
                      </a:r>
                      <a:r>
                        <a:rPr lang="th-TH" sz="1200" b="1" smtClean="0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แผนงาน</a:t>
                      </a:r>
                      <a:r>
                        <a:rPr lang="th-TH" sz="1200" b="1">
                          <a:solidFill>
                            <a:schemeClr val="tx1"/>
                          </a:solidFill>
                          <a:effectLst/>
                          <a:cs typeface="+mn-cs"/>
                        </a:rPr>
                        <a:t>/โครงการ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="1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ตัวชี้วัด</a:t>
                      </a:r>
                      <a:endParaRPr lang="en-US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200" b="1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แผนงาน/โครงการ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900" b="0">
                          <a:solidFill>
                            <a:schemeClr val="bg1"/>
                          </a:solidFill>
                          <a:effectLst/>
                          <a:cs typeface="+mn-cs"/>
                        </a:rPr>
                        <a:t>เป้าหมาย</a:t>
                      </a:r>
                      <a:endParaRPr lang="en-US" sz="900" b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cs typeface="+mn-cs"/>
                        </a:rPr>
                        <a:t>1.ผ่านเกณฑ์ประเมินตามมาตรฐานการใช้ข้อมูลสารสนเทศตามมาตรฐาน </a:t>
                      </a:r>
                      <a:r>
                        <a:rPr lang="arn-CL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cs typeface="+mn-cs"/>
                        </a:rPr>
                        <a:t>HITQIF</a:t>
                      </a: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ผ่านขั้นที่1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ผ่าน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โครงการร่วมพัฒนาระบบสารสนเทศโรงพยาบาลกับ</a:t>
                      </a:r>
                      <a:r>
                        <a:rPr lang="th-TH" sz="1400" baseline="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aseline="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TMI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1.ผ่านเกณฑ์ประเมินตามมาตรฐานการใช้ข้อมูลสารสนเทศตามมาตรฐาน </a:t>
                      </a:r>
                      <a:r>
                        <a:rPr lang="en-US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HITQIF</a:t>
                      </a: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โครงการร่วมพัฒนาระบบสารสนเทศโรงพยาบาลกับ </a:t>
                      </a:r>
                      <a:r>
                        <a:rPr lang="en-US" sz="1400" dirty="0" smtClean="0">
                          <a:solidFill>
                            <a:srgbClr val="00B05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TMI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ผ่านขั้นที่</a:t>
                      </a:r>
                      <a:r>
                        <a:rPr lang="th-TH" sz="140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 2</a:t>
                      </a:r>
                      <a:endParaRPr lang="en-US" sz="1400" dirty="0">
                        <a:solidFill>
                          <a:srgbClr val="00206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3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+mn-cs"/>
                        </a:rPr>
                        <a:t>2.</a:t>
                      </a: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+mn-cs"/>
                        </a:rPr>
                        <a:t> อัตราคลังข้อมูลกลุ่มโรคจุดเน้น</a:t>
                      </a: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80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%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cs typeface="+mn-cs"/>
                        </a:rPr>
                        <a:t>100%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โครงพัฒนาระบบคลังข้อมูลตามกลุ่มโรค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2.อัตราคลังข้อมูลที่เชื่อถือได้และตอบ</a:t>
                      </a:r>
                      <a:r>
                        <a:rPr lang="th-TH" sz="14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KPI </a:t>
                      </a:r>
                      <a:r>
                        <a:rPr lang="th-TH" sz="1400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ของโรคจุดเน้น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โครงการพัฒนาระบบคลังข้อมูลตามกลุ่มโรคจุดเน้น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80</a:t>
                      </a:r>
                      <a:r>
                        <a:rPr lang="en-US" sz="140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+mn-cs"/>
                        </a:rPr>
                        <a:t>%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0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04326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b="1" dirty="0">
                          <a:solidFill>
                            <a:schemeClr val="tx1"/>
                          </a:solidFill>
                          <a:effectLst/>
                        </a:rPr>
                        <a:t>ปัญหา/อุปสรรค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b="1">
                          <a:solidFill>
                            <a:schemeClr val="bg1"/>
                          </a:solidFill>
                          <a:effectLst/>
                        </a:rPr>
                        <a:t>หน่วยงานผู้รับผิดชอบ</a:t>
                      </a:r>
                      <a:endParaRPr lang="en-US" sz="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204326">
                <a:tc gridSpan="4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b="1">
                          <a:solidFill>
                            <a:schemeClr val="bg1"/>
                          </a:solidFill>
                          <a:effectLst/>
                        </a:rPr>
                        <a:t>ผู้รับผิดชอบหลัก</a:t>
                      </a:r>
                      <a:endParaRPr lang="en-US" sz="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100" b="1">
                          <a:solidFill>
                            <a:schemeClr val="bg1"/>
                          </a:solidFill>
                          <a:effectLst/>
                        </a:rPr>
                        <a:t>ผู้รับผิดชอบร่วม</a:t>
                      </a:r>
                      <a:endParaRPr lang="en-US" sz="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</a:t>
                      </a:r>
                      <a:r>
                        <a:rPr lang="en-US" sz="1400" b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400" b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Key</a:t>
                      </a:r>
                      <a:r>
                        <a:rPr lang="en-US" sz="1400" b="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Success</a:t>
                      </a:r>
                      <a:r>
                        <a:rPr lang="en-US" sz="1400" b="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th-TH" sz="1400" b="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ผู้บริหารให้ความสำคัญ</a:t>
                      </a:r>
                      <a:r>
                        <a:rPr lang="en-US" sz="1400" b="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,</a:t>
                      </a:r>
                      <a:r>
                        <a:rPr lang="th-TH" sz="1400" b="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โครงสร้างพื้นฐานดี</a:t>
                      </a:r>
                      <a:endParaRPr lang="en-US" sz="14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คณะกรรมการ </a:t>
                      </a:r>
                      <a:r>
                        <a:rPr lang="en-US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IM(</a:t>
                      </a: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สุธีมนต์</a:t>
                      </a:r>
                      <a:r>
                        <a:rPr lang="en-US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)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Care</a:t>
                      </a:r>
                      <a:r>
                        <a:rPr lang="en-US" sz="140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Team </a:t>
                      </a:r>
                      <a:r>
                        <a:rPr lang="th-TH" sz="1400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9 กลุ่มโรค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b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</a:t>
                      </a:r>
                      <a:r>
                        <a:rPr lang="en-US" sz="1400" b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th-TH" sz="1400" b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ปัญหา/อุปสรรค</a:t>
                      </a:r>
                      <a:r>
                        <a:rPr lang="en-US" sz="1400" b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th-TH" sz="1400" b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  <a:sym typeface="Wingdings" panose="05000000000000000000" pitchFamily="2" charset="2"/>
                        </a:rPr>
                        <a:t>ตัวชี้วัดเน้นปริมาณ ไม่ได้คุณภาพ</a:t>
                      </a:r>
                      <a:endParaRPr lang="en-US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ศูนย์คอมพิวเตอร์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190705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เวชสารสนเทศ</a:t>
                      </a:r>
                      <a:endParaRPr lang="en-US" sz="1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52239" marR="52239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สี่เหลี่ยมผืนผ้า 9"/>
          <p:cNvSpPr/>
          <p:nvPr/>
        </p:nvSpPr>
        <p:spPr>
          <a:xfrm>
            <a:off x="91009" y="6290156"/>
            <a:ext cx="73613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ตัวอย่าง 2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slide </a:t>
            </a:r>
            <a:r>
              <a:rPr lang="th-TH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นำเสนอแผนงานโครงการ</a:t>
            </a:r>
            <a:endParaRPr lang="th-TH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885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907704" y="1844824"/>
            <a:ext cx="54006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THANK YOU</a:t>
            </a:r>
            <a:endParaRPr lang="th-TH" sz="8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567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ahoma"/>
        <a:ea typeface=""/>
        <a:cs typeface="Tahoma"/>
      </a:majorFont>
      <a:minorFont>
        <a:latin typeface="Tahoma"/>
        <a:ea typeface=""/>
        <a:cs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54999" cap="flat" cmpd="sng" algn="ctr">
          <a:solidFill>
            <a:srgbClr val="6AA8E8"/>
          </a:solidFill>
          <a:prstDash val="solid"/>
          <a:round/>
          <a:headEnd type="none" w="med" len="med"/>
          <a:tailEnd type="none" w="med" len="med"/>
        </a:ln>
        <a:effectLst>
          <a:outerShdw blurRad="50800" dist="38100" dir="5400000" algn="ctr" rotWithShape="0">
            <a:srgbClr val="000000">
              <a:alpha val="34999"/>
            </a:srgbClr>
          </a:outerShdw>
        </a:effectLst>
      </a:spPr>
      <a:bodyPr vert="horz" wrap="square" lIns="45719" tIns="45719" rIns="45719" bIns="45719" numCol="1" anchor="ctr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anose="020B0604030504040204" pitchFamily="34" charset="0"/>
            <a:cs typeface="Tahoma" panose="020B0604030504040204" pitchFamily="34" charset="0"/>
            <a:sym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54999" cap="flat" cmpd="sng" algn="ctr">
          <a:solidFill>
            <a:srgbClr val="6AA8E8"/>
          </a:solidFill>
          <a:prstDash val="solid"/>
          <a:round/>
          <a:headEnd type="none" w="med" len="med"/>
          <a:tailEnd type="none" w="med" len="med"/>
        </a:ln>
        <a:effectLst>
          <a:outerShdw blurRad="50800" dist="38100" dir="5400000" algn="ctr" rotWithShape="0">
            <a:srgbClr val="000000">
              <a:alpha val="34999"/>
            </a:srgbClr>
          </a:outerShdw>
        </a:effectLst>
      </a:spPr>
      <a:bodyPr vert="horz" wrap="square" lIns="45719" tIns="45719" rIns="45719" bIns="45719" numCol="1" anchor="ctr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h-TH" sz="2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ahoma" panose="020B0604030504040204" pitchFamily="34" charset="0"/>
            <a:cs typeface="Tahoma" panose="020B0604030504040204" pitchFamily="34" charset="0"/>
            <a:sym typeface="Tahoma" panose="020B0604030504040204" pitchFamily="34" charset="0"/>
          </a:defRPr>
        </a:defPPr>
      </a:lst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40391</TotalTime>
  <Words>672</Words>
  <Application>Microsoft Office PowerPoint</Application>
  <PresentationFormat>นำเสนอทางหน้าจอ (4:3)</PresentationFormat>
  <Paragraphs>169</Paragraphs>
  <Slides>8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2</vt:i4>
      </vt:variant>
      <vt:variant>
        <vt:lpstr>ชื่อเรื่องภาพนิ่ง</vt:lpstr>
      </vt:variant>
      <vt:variant>
        <vt:i4>8</vt:i4>
      </vt:variant>
    </vt:vector>
  </HeadingPairs>
  <TitlesOfParts>
    <vt:vector size="10" baseType="lpstr">
      <vt:lpstr>ธีมของ Office</vt:lpstr>
      <vt:lpstr>Custom Design</vt:lpstr>
      <vt:lpstr>งานนำเสนอ PowerPoint</vt:lpstr>
      <vt:lpstr>ยุทธศาสตร์ 3 :พัฒนาความเชี่ยวชาญทั้งโรงพยาบาล และเครือข่าย เพื่อการบริการที่ดีอย่างไร้รอยต่อ </vt:lpstr>
      <vt:lpstr>ตัวชี้วัดที่รับผิดชอบ/นโยบายที่เกี่ยวข้อง</vt:lpstr>
      <vt:lpstr>ตัวชี้วัดที่รับผิดชอบ/นโยบายที่เกี่ยวข้อง/แผนปฏิบัติการ</vt:lpstr>
      <vt:lpstr>ตัวชี้วัดที่รับผิดชอบ/นโยบายที่เกี่ยวข้อง/แผนปฏิบัติการ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Pornprasit Jantara</dc:creator>
  <cp:lastModifiedBy>funn</cp:lastModifiedBy>
  <cp:revision>793</cp:revision>
  <dcterms:created xsi:type="dcterms:W3CDTF">2015-06-21T15:18:56Z</dcterms:created>
  <dcterms:modified xsi:type="dcterms:W3CDTF">2018-07-10T02:44:37Z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TC102867069990</vt:lpwstr>
  </property>
</Properties>
</file>