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69" r:id="rId3"/>
    <p:sldId id="279" r:id="rId4"/>
    <p:sldId id="257" r:id="rId5"/>
    <p:sldId id="258" r:id="rId6"/>
    <p:sldId id="262" r:id="rId7"/>
    <p:sldId id="260" r:id="rId8"/>
    <p:sldId id="261" r:id="rId9"/>
    <p:sldId id="265" r:id="rId10"/>
    <p:sldId id="263" r:id="rId11"/>
    <p:sldId id="267" r:id="rId12"/>
    <p:sldId id="266" r:id="rId13"/>
    <p:sldId id="268" r:id="rId14"/>
    <p:sldId id="273" r:id="rId15"/>
    <p:sldId id="274" r:id="rId16"/>
    <p:sldId id="275" r:id="rId17"/>
    <p:sldId id="276" r:id="rId18"/>
    <p:sldId id="277" r:id="rId19"/>
    <p:sldId id="278" r:id="rId20"/>
  </p:sldIdLst>
  <p:sldSz cx="9144000" cy="6858000" type="screen4x3"/>
  <p:notesSz cx="6858000" cy="9144000"/>
  <p:defaultText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09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ตัวแทนหัวกระดาษ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h-TH"/>
          </a:p>
        </p:txBody>
      </p:sp>
      <p:sp>
        <p:nvSpPr>
          <p:cNvPr id="3" name="ตัวแทนวันที่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1A2C50-8DA1-4B4E-A833-3E4D5260CD30}" type="datetimeFigureOut">
              <a:rPr lang="th-TH" smtClean="0"/>
              <a:t>22/11/59</a:t>
            </a:fld>
            <a:endParaRPr lang="th-TH"/>
          </a:p>
        </p:txBody>
      </p:sp>
      <p:sp>
        <p:nvSpPr>
          <p:cNvPr id="4" name="ตัวแทนรูปบนภาพนิ่ง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h-TH"/>
          </a:p>
        </p:txBody>
      </p:sp>
      <p:sp>
        <p:nvSpPr>
          <p:cNvPr id="5" name="ตัวแทนบันทึกย่อ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6" name="ตัวแทนท้ายกระดา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h-TH"/>
          </a:p>
        </p:txBody>
      </p:sp>
      <p:sp>
        <p:nvSpPr>
          <p:cNvPr id="7" name="ตัวแทนหมายเลขภาพนิ่ง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8E5F48-AFF0-41E9-A157-6DA8351A85C0}" type="slidenum">
              <a:rPr lang="th-TH" smtClean="0"/>
              <a:t>‹#›</a:t>
            </a:fld>
            <a:endParaRPr lang="th-TH"/>
          </a:p>
        </p:txBody>
      </p:sp>
    </p:spTree>
    <p:extLst>
      <p:ext uri="{BB962C8B-B14F-4D97-AF65-F5344CB8AC3E}">
        <p14:creationId xmlns:p14="http://schemas.microsoft.com/office/powerpoint/2010/main" val="800605495"/>
      </p:ext>
    </p:extLst>
  </p:cSld>
  <p:clrMap bg1="lt1" tx1="dk1" bg2="lt2" tx2="dk2" accent1="accent1" accent2="accent2" accent3="accent3" accent4="accent4" accent5="accent5" accent6="accent6" hlink="hlink" folHlink="folHlink"/>
  <p:notes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defRPr/>
            </a:pPr>
            <a:fld id="{BF0AC617-D4F4-4195-81D1-D04FE94F5EC9}" type="slidenum">
              <a:rPr lang="en-US" sz="1200" smtClean="0"/>
              <a:pPr>
                <a:defRPr/>
              </a:pPr>
              <a:t>9</a:t>
            </a:fld>
            <a:endParaRPr lang="en-US" sz="1200" smtClean="0"/>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400" smtClean="0">
                <a:latin typeface="Arial" pitchFamily="34" charset="0"/>
              </a:rPr>
              <a:t>If the newborn is term and vigorous, the initial steps, such as thermoregulation and clearing the upper airway, may be provided in modified form, as described in Lesson 1.</a:t>
            </a:r>
          </a:p>
          <a:p>
            <a:pPr eaLnBrk="1" hangingPunct="1"/>
            <a:endParaRPr lang="en-US" sz="400" smtClean="0">
              <a:latin typeface="Arial" pitchFamily="34" charset="0"/>
            </a:endParaRPr>
          </a:p>
          <a:p>
            <a:pPr eaLnBrk="1" hangingPunct="1"/>
            <a:r>
              <a:rPr lang="en-US" sz="400" smtClean="0">
                <a:latin typeface="Arial" pitchFamily="34" charset="0"/>
              </a:rPr>
              <a:t>Babies born preterm are more likely to have difficulty with transition and should be evaluated carefully under a radiant warmer while the initial steps are performed.</a:t>
            </a:r>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defRPr/>
            </a:pPr>
            <a:fld id="{B65AE702-647F-49FB-8ADD-8152E9D1CE0D}" type="slidenum">
              <a:rPr lang="en-US" sz="1200" smtClean="0">
                <a:solidFill>
                  <a:prstClr val="black"/>
                </a:solidFill>
              </a:rPr>
              <a:pPr>
                <a:defRPr/>
              </a:pPr>
              <a:t>10</a:t>
            </a:fld>
            <a:endParaRPr lang="en-US" sz="1200" smtClean="0">
              <a:solidFill>
                <a:prstClr val="black"/>
              </a:solidFill>
            </a:endParaRPr>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400" smtClean="0">
                <a:latin typeface="Arial" pitchFamily="34" charset="0"/>
              </a:rPr>
              <a:t>If the newborn is term and vigorous, the initial steps, such as thermoregulation and clearing the upper airway, may be provided in modified form, as described in Lesson 1.</a:t>
            </a:r>
          </a:p>
          <a:p>
            <a:pPr eaLnBrk="1" hangingPunct="1"/>
            <a:endParaRPr lang="en-US" sz="400" smtClean="0">
              <a:latin typeface="Arial" pitchFamily="34" charset="0"/>
            </a:endParaRPr>
          </a:p>
          <a:p>
            <a:pPr eaLnBrk="1" hangingPunct="1"/>
            <a:r>
              <a:rPr lang="en-US" sz="400" smtClean="0">
                <a:latin typeface="Arial" pitchFamily="34" charset="0"/>
              </a:rPr>
              <a:t>Babies born preterm are more likely to have difficulty with transition and should be evaluated carefully under a radiant warmer while the initial steps are performed.</a:t>
            </a:r>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itchFamily="34" charset="0"/>
                <a:cs typeface="Angsana New" pitchFamily="18" charset="-34"/>
              </a:defRPr>
            </a:lvl1pPr>
            <a:lvl2pPr marL="742950" indent="-285750" eaLnBrk="0" hangingPunct="0">
              <a:defRPr sz="2400">
                <a:solidFill>
                  <a:schemeClr val="tx1"/>
                </a:solidFill>
                <a:latin typeface="Arial" pitchFamily="34" charset="0"/>
                <a:cs typeface="Angsana New" pitchFamily="18" charset="-34"/>
              </a:defRPr>
            </a:lvl2pPr>
            <a:lvl3pPr marL="1143000" indent="-228600" eaLnBrk="0" hangingPunct="0">
              <a:defRPr sz="2400">
                <a:solidFill>
                  <a:schemeClr val="tx1"/>
                </a:solidFill>
                <a:latin typeface="Arial" pitchFamily="34" charset="0"/>
                <a:cs typeface="Angsana New" pitchFamily="18" charset="-34"/>
              </a:defRPr>
            </a:lvl3pPr>
            <a:lvl4pPr marL="1600200" indent="-228600" eaLnBrk="0" hangingPunct="0">
              <a:defRPr sz="2400">
                <a:solidFill>
                  <a:schemeClr val="tx1"/>
                </a:solidFill>
                <a:latin typeface="Arial" pitchFamily="34" charset="0"/>
                <a:cs typeface="Angsana New" pitchFamily="18" charset="-34"/>
              </a:defRPr>
            </a:lvl4pPr>
            <a:lvl5pPr marL="2057400" indent="-228600" eaLnBrk="0" hangingPunct="0">
              <a:defRPr sz="2400">
                <a:solidFill>
                  <a:schemeClr val="tx1"/>
                </a:solidFill>
                <a:latin typeface="Arial" pitchFamily="34" charset="0"/>
                <a:cs typeface="Angsana New" pitchFamily="18" charset="-34"/>
              </a:defRPr>
            </a:lvl5pPr>
            <a:lvl6pPr marL="2514600" indent="-228600" eaLnBrk="0" fontAlgn="base" hangingPunct="0">
              <a:spcBef>
                <a:spcPct val="0"/>
              </a:spcBef>
              <a:spcAft>
                <a:spcPct val="0"/>
              </a:spcAft>
              <a:defRPr sz="2400">
                <a:solidFill>
                  <a:schemeClr val="tx1"/>
                </a:solidFill>
                <a:latin typeface="Arial" pitchFamily="34" charset="0"/>
                <a:cs typeface="Angsana New" pitchFamily="18" charset="-34"/>
              </a:defRPr>
            </a:lvl6pPr>
            <a:lvl7pPr marL="2971800" indent="-228600" eaLnBrk="0" fontAlgn="base" hangingPunct="0">
              <a:spcBef>
                <a:spcPct val="0"/>
              </a:spcBef>
              <a:spcAft>
                <a:spcPct val="0"/>
              </a:spcAft>
              <a:defRPr sz="2400">
                <a:solidFill>
                  <a:schemeClr val="tx1"/>
                </a:solidFill>
                <a:latin typeface="Arial" pitchFamily="34" charset="0"/>
                <a:cs typeface="Angsana New" pitchFamily="18" charset="-34"/>
              </a:defRPr>
            </a:lvl7pPr>
            <a:lvl8pPr marL="3429000" indent="-228600" eaLnBrk="0" fontAlgn="base" hangingPunct="0">
              <a:spcBef>
                <a:spcPct val="0"/>
              </a:spcBef>
              <a:spcAft>
                <a:spcPct val="0"/>
              </a:spcAft>
              <a:defRPr sz="2400">
                <a:solidFill>
                  <a:schemeClr val="tx1"/>
                </a:solidFill>
                <a:latin typeface="Arial" pitchFamily="34" charset="0"/>
                <a:cs typeface="Angsana New" pitchFamily="18" charset="-34"/>
              </a:defRPr>
            </a:lvl8pPr>
            <a:lvl9pPr marL="3886200" indent="-228600" eaLnBrk="0" fontAlgn="base" hangingPunct="0">
              <a:spcBef>
                <a:spcPct val="0"/>
              </a:spcBef>
              <a:spcAft>
                <a:spcPct val="0"/>
              </a:spcAft>
              <a:defRPr sz="2400">
                <a:solidFill>
                  <a:schemeClr val="tx1"/>
                </a:solidFill>
                <a:latin typeface="Arial" pitchFamily="34" charset="0"/>
                <a:cs typeface="Angsana New" pitchFamily="18" charset="-34"/>
              </a:defRPr>
            </a:lvl9pPr>
          </a:lstStyle>
          <a:p>
            <a:pPr algn="r"/>
            <a:fld id="{8C04F22C-13C1-4A09-BC4F-2BB78681C399}" type="slidenum">
              <a:rPr lang="en-US" sz="1200"/>
              <a:pPr algn="r"/>
              <a:t>11</a:t>
            </a:fld>
            <a:endParaRPr lang="en-US" sz="1200"/>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400" smtClean="0">
                <a:latin typeface="Arial" pitchFamily="34" charset="0"/>
              </a:rPr>
              <a:t>The best indications that the mask is sealed and the lungs are being adequately inflated are improvements in heart rate, color, and muscle tone. If these signs are not improving, you should look for the presence of chest movement with each positive-pressure breath and have an assistant listen to both sides of the lateral areas of the chest with a stethoscope to assess breath sounds. Abdominal movement due to air entering the stomach may be mistaken for effective ventilation.  </a:t>
            </a:r>
          </a:p>
          <a:p>
            <a:pPr eaLnBrk="1" hangingPunct="1"/>
            <a:endParaRPr lang="en-US" sz="400" smtClean="0">
              <a:latin typeface="Arial" pitchFamily="34" charset="0"/>
            </a:endParaRPr>
          </a:p>
          <a:p>
            <a:pPr eaLnBrk="1" hangingPunct="1"/>
            <a:r>
              <a:rPr lang="en-US" sz="400" smtClean="0">
                <a:latin typeface="Arial" pitchFamily="34" charset="0"/>
              </a:rPr>
              <a:t>The lungs of a fetus are filled with fluid, while the lungs of a newborn must be filled with air. To establish a gaseous volume (functional residual capacity) in a newly born baby, the first breaths often require higher pressures and longer inflation times than with subsequent breaths. It is helpful to monitor pressure with a pressure gauge to avoid high lung volumes and airway pressures. You should ventilate the lungs with the lowest pressure required to improve heart rate, color, and muscle tone.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defRPr/>
            </a:pPr>
            <a:fld id="{B5BBD98B-69AB-4D91-A1EB-3E56B38C0FCE}" type="slidenum">
              <a:rPr lang="en-US" sz="1200" smtClean="0">
                <a:solidFill>
                  <a:prstClr val="black"/>
                </a:solidFill>
              </a:rPr>
              <a:pPr>
                <a:defRPr/>
              </a:pPr>
              <a:t>12</a:t>
            </a:fld>
            <a:endParaRPr lang="en-US" sz="1200" smtClean="0">
              <a:solidFill>
                <a:prstClr val="black"/>
              </a:solidFill>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400" smtClean="0">
                <a:latin typeface="Arial" pitchFamily="34" charset="0"/>
              </a:rPr>
              <a:t>If the newborn is term and vigorous, the initial steps, such as thermoregulation and clearing the upper airway, may be provided in modified form, as described in Lesson 1.</a:t>
            </a:r>
          </a:p>
          <a:p>
            <a:pPr eaLnBrk="1" hangingPunct="1"/>
            <a:endParaRPr lang="en-US" sz="400" smtClean="0">
              <a:latin typeface="Arial" pitchFamily="34" charset="0"/>
            </a:endParaRPr>
          </a:p>
          <a:p>
            <a:pPr eaLnBrk="1" hangingPunct="1"/>
            <a:r>
              <a:rPr lang="en-US" sz="400" smtClean="0">
                <a:latin typeface="Arial" pitchFamily="34" charset="0"/>
              </a:rPr>
              <a:t>Babies born preterm are more likely to have difficulty with transition and should be evaluated carefully under a radiant warmer while the initial steps are performed.</a:t>
            </a:r>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ภาพนิ่งชื่อเรื่อง">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685800" y="2130425"/>
            <a:ext cx="7772400" cy="1470025"/>
          </a:xfrm>
        </p:spPr>
        <p:txBody>
          <a:bodyPr/>
          <a:lstStyle/>
          <a:p>
            <a:r>
              <a:rPr lang="th-TH" smtClean="0"/>
              <a:t>คลิกเพื่อแก้ไขลักษณะชื่อเรื่องต้นแบบ</a:t>
            </a:r>
            <a:endParaRPr lang="th-TH"/>
          </a:p>
        </p:txBody>
      </p:sp>
      <p:sp>
        <p:nvSpPr>
          <p:cNvPr id="3" name="ชื่อเรื่องรอง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h-TH" smtClean="0"/>
              <a:t>คลิกเพื่อแก้ไขลักษณะชื่อเรื่องรองต้นแบบ</a:t>
            </a:r>
            <a:endParaRPr lang="th-TH"/>
          </a:p>
        </p:txBody>
      </p:sp>
      <p:sp>
        <p:nvSpPr>
          <p:cNvPr id="4" name="ตัวแทนวันที่ 3"/>
          <p:cNvSpPr>
            <a:spLocks noGrp="1"/>
          </p:cNvSpPr>
          <p:nvPr>
            <p:ph type="dt" sz="half" idx="10"/>
          </p:nvPr>
        </p:nvSpPr>
        <p:spPr/>
        <p:txBody>
          <a:bodyPr/>
          <a:lstStyle/>
          <a:p>
            <a:fld id="{A385F75F-48F9-4B47-99D1-30E2E86577DA}" type="datetimeFigureOut">
              <a:rPr lang="th-TH" smtClean="0"/>
              <a:t>22/11/59</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89111A0B-1041-44E5-8D2C-FA6B22F66814}" type="slidenum">
              <a:rPr lang="th-TH" smtClean="0"/>
              <a:t>‹#›</a:t>
            </a:fld>
            <a:endParaRPr lang="th-TH"/>
          </a:p>
        </p:txBody>
      </p:sp>
    </p:spTree>
    <p:extLst>
      <p:ext uri="{BB962C8B-B14F-4D97-AF65-F5344CB8AC3E}">
        <p14:creationId xmlns:p14="http://schemas.microsoft.com/office/powerpoint/2010/main" val="3169518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ชื่อเรื่องและข้อความแนวตั้ง">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th-TH" smtClean="0"/>
              <a:t>คลิกเพื่อแก้ไขลักษณะชื่อเรื่องต้นแบบ</a:t>
            </a:r>
            <a:endParaRPr lang="th-TH"/>
          </a:p>
        </p:txBody>
      </p:sp>
      <p:sp>
        <p:nvSpPr>
          <p:cNvPr id="3" name="ตัวแทนข้อความแนวตั้ง 2"/>
          <p:cNvSpPr>
            <a:spLocks noGrp="1"/>
          </p:cNvSpPr>
          <p:nvPr>
            <p:ph type="body" orient="vert" idx="1"/>
          </p:nvPr>
        </p:nvSpPr>
        <p:spPr/>
        <p:txBody>
          <a:bodyPr vert="eaVert"/>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4" name="ตัวแทนวันที่ 3"/>
          <p:cNvSpPr>
            <a:spLocks noGrp="1"/>
          </p:cNvSpPr>
          <p:nvPr>
            <p:ph type="dt" sz="half" idx="10"/>
          </p:nvPr>
        </p:nvSpPr>
        <p:spPr/>
        <p:txBody>
          <a:bodyPr/>
          <a:lstStyle/>
          <a:p>
            <a:fld id="{A385F75F-48F9-4B47-99D1-30E2E86577DA}" type="datetimeFigureOut">
              <a:rPr lang="th-TH" smtClean="0"/>
              <a:t>22/11/59</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89111A0B-1041-44E5-8D2C-FA6B22F66814}" type="slidenum">
              <a:rPr lang="th-TH" smtClean="0"/>
              <a:t>‹#›</a:t>
            </a:fld>
            <a:endParaRPr lang="th-TH"/>
          </a:p>
        </p:txBody>
      </p:sp>
    </p:spTree>
    <p:extLst>
      <p:ext uri="{BB962C8B-B14F-4D97-AF65-F5344CB8AC3E}">
        <p14:creationId xmlns:p14="http://schemas.microsoft.com/office/powerpoint/2010/main" val="1026666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ข้อความและชื่อเรื่องแนวตั้ง">
    <p:spTree>
      <p:nvGrpSpPr>
        <p:cNvPr id="1" name=""/>
        <p:cNvGrpSpPr/>
        <p:nvPr/>
      </p:nvGrpSpPr>
      <p:grpSpPr>
        <a:xfrm>
          <a:off x="0" y="0"/>
          <a:ext cx="0" cy="0"/>
          <a:chOff x="0" y="0"/>
          <a:chExt cx="0" cy="0"/>
        </a:xfrm>
      </p:grpSpPr>
      <p:sp>
        <p:nvSpPr>
          <p:cNvPr id="2" name="ชื่อเรื่องแนวตั้ง 1"/>
          <p:cNvSpPr>
            <a:spLocks noGrp="1"/>
          </p:cNvSpPr>
          <p:nvPr>
            <p:ph type="title" orient="vert"/>
          </p:nvPr>
        </p:nvSpPr>
        <p:spPr>
          <a:xfrm>
            <a:off x="6629400" y="274638"/>
            <a:ext cx="2057400" cy="5851525"/>
          </a:xfrm>
        </p:spPr>
        <p:txBody>
          <a:bodyPr vert="eaVert"/>
          <a:lstStyle/>
          <a:p>
            <a:r>
              <a:rPr lang="th-TH" smtClean="0"/>
              <a:t>คลิกเพื่อแก้ไขลักษณะชื่อเรื่องต้นแบบ</a:t>
            </a:r>
            <a:endParaRPr lang="th-TH"/>
          </a:p>
        </p:txBody>
      </p:sp>
      <p:sp>
        <p:nvSpPr>
          <p:cNvPr id="3" name="ตัวแทนข้อความแนวตั้ง 2"/>
          <p:cNvSpPr>
            <a:spLocks noGrp="1"/>
          </p:cNvSpPr>
          <p:nvPr>
            <p:ph type="body" orient="vert" idx="1"/>
          </p:nvPr>
        </p:nvSpPr>
        <p:spPr>
          <a:xfrm>
            <a:off x="457200" y="274638"/>
            <a:ext cx="6019800" cy="5851525"/>
          </a:xfrm>
        </p:spPr>
        <p:txBody>
          <a:bodyPr vert="eaVert"/>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4" name="ตัวแทนวันที่ 3"/>
          <p:cNvSpPr>
            <a:spLocks noGrp="1"/>
          </p:cNvSpPr>
          <p:nvPr>
            <p:ph type="dt" sz="half" idx="10"/>
          </p:nvPr>
        </p:nvSpPr>
        <p:spPr/>
        <p:txBody>
          <a:bodyPr/>
          <a:lstStyle/>
          <a:p>
            <a:fld id="{A385F75F-48F9-4B47-99D1-30E2E86577DA}" type="datetimeFigureOut">
              <a:rPr lang="th-TH" smtClean="0"/>
              <a:t>22/11/59</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89111A0B-1041-44E5-8D2C-FA6B22F66814}" type="slidenum">
              <a:rPr lang="th-TH" smtClean="0"/>
              <a:t>‹#›</a:t>
            </a:fld>
            <a:endParaRPr lang="th-TH"/>
          </a:p>
        </p:txBody>
      </p:sp>
    </p:spTree>
    <p:extLst>
      <p:ext uri="{BB962C8B-B14F-4D97-AF65-F5344CB8AC3E}">
        <p14:creationId xmlns:p14="http://schemas.microsoft.com/office/powerpoint/2010/main" val="3170287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ชื่อเรื่องและเนื้อหา">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th-TH" smtClean="0"/>
              <a:t>คลิกเพื่อแก้ไขลักษณะชื่อเรื่องต้นแบบ</a:t>
            </a:r>
            <a:endParaRPr lang="th-TH"/>
          </a:p>
        </p:txBody>
      </p:sp>
      <p:sp>
        <p:nvSpPr>
          <p:cNvPr id="3" name="ตัวแทนเนื้อหา 2"/>
          <p:cNvSpPr>
            <a:spLocks noGrp="1"/>
          </p:cNvSpPr>
          <p:nvPr>
            <p:ph idx="1"/>
          </p:nvPr>
        </p:nvSpPr>
        <p:spPr/>
        <p:txBody>
          <a:body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4" name="ตัวแทนวันที่ 3"/>
          <p:cNvSpPr>
            <a:spLocks noGrp="1"/>
          </p:cNvSpPr>
          <p:nvPr>
            <p:ph type="dt" sz="half" idx="10"/>
          </p:nvPr>
        </p:nvSpPr>
        <p:spPr/>
        <p:txBody>
          <a:bodyPr/>
          <a:lstStyle/>
          <a:p>
            <a:fld id="{A385F75F-48F9-4B47-99D1-30E2E86577DA}" type="datetimeFigureOut">
              <a:rPr lang="th-TH" smtClean="0"/>
              <a:t>22/11/59</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89111A0B-1041-44E5-8D2C-FA6B22F66814}" type="slidenum">
              <a:rPr lang="th-TH" smtClean="0"/>
              <a:t>‹#›</a:t>
            </a:fld>
            <a:endParaRPr lang="th-TH"/>
          </a:p>
        </p:txBody>
      </p:sp>
    </p:spTree>
    <p:extLst>
      <p:ext uri="{BB962C8B-B14F-4D97-AF65-F5344CB8AC3E}">
        <p14:creationId xmlns:p14="http://schemas.microsoft.com/office/powerpoint/2010/main" val="305823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ส่วนหัวของส่วน">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722313" y="4406900"/>
            <a:ext cx="7772400" cy="1362075"/>
          </a:xfrm>
        </p:spPr>
        <p:txBody>
          <a:bodyPr anchor="t"/>
          <a:lstStyle>
            <a:lvl1pPr algn="l">
              <a:defRPr sz="4000" b="1" cap="all"/>
            </a:lvl1pPr>
          </a:lstStyle>
          <a:p>
            <a:r>
              <a:rPr lang="th-TH" smtClean="0"/>
              <a:t>คลิกเพื่อแก้ไขลักษณะชื่อเรื่องต้นแบบ</a:t>
            </a:r>
            <a:endParaRPr lang="th-TH"/>
          </a:p>
        </p:txBody>
      </p:sp>
      <p:sp>
        <p:nvSpPr>
          <p:cNvPr id="3" name="ตัวแทนข้อความ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h-TH" smtClean="0"/>
              <a:t>คลิกเพื่อแก้ไขลักษณะของข้อความต้นแบบ</a:t>
            </a:r>
          </a:p>
        </p:txBody>
      </p:sp>
      <p:sp>
        <p:nvSpPr>
          <p:cNvPr id="4" name="ตัวแทนวันที่ 3"/>
          <p:cNvSpPr>
            <a:spLocks noGrp="1"/>
          </p:cNvSpPr>
          <p:nvPr>
            <p:ph type="dt" sz="half" idx="10"/>
          </p:nvPr>
        </p:nvSpPr>
        <p:spPr/>
        <p:txBody>
          <a:bodyPr/>
          <a:lstStyle/>
          <a:p>
            <a:fld id="{A385F75F-48F9-4B47-99D1-30E2E86577DA}" type="datetimeFigureOut">
              <a:rPr lang="th-TH" smtClean="0"/>
              <a:t>22/11/59</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89111A0B-1041-44E5-8D2C-FA6B22F66814}" type="slidenum">
              <a:rPr lang="th-TH" smtClean="0"/>
              <a:t>‹#›</a:t>
            </a:fld>
            <a:endParaRPr lang="th-TH"/>
          </a:p>
        </p:txBody>
      </p:sp>
    </p:spTree>
    <p:extLst>
      <p:ext uri="{BB962C8B-B14F-4D97-AF65-F5344CB8AC3E}">
        <p14:creationId xmlns:p14="http://schemas.microsoft.com/office/powerpoint/2010/main" val="2759126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เนื้อหา 2 ส่วน">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th-TH" smtClean="0"/>
              <a:t>คลิกเพื่อแก้ไขลักษณะชื่อเรื่องต้นแบบ</a:t>
            </a:r>
            <a:endParaRPr lang="th-TH"/>
          </a:p>
        </p:txBody>
      </p:sp>
      <p:sp>
        <p:nvSpPr>
          <p:cNvPr id="3" name="ตัวแทนเนื้อหา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4" name="ตัวแทนเนื้อหา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5" name="ตัวแทนวันที่ 4"/>
          <p:cNvSpPr>
            <a:spLocks noGrp="1"/>
          </p:cNvSpPr>
          <p:nvPr>
            <p:ph type="dt" sz="half" idx="10"/>
          </p:nvPr>
        </p:nvSpPr>
        <p:spPr/>
        <p:txBody>
          <a:bodyPr/>
          <a:lstStyle/>
          <a:p>
            <a:fld id="{A385F75F-48F9-4B47-99D1-30E2E86577DA}" type="datetimeFigureOut">
              <a:rPr lang="th-TH" smtClean="0"/>
              <a:t>22/11/59</a:t>
            </a:fld>
            <a:endParaRPr lang="th-TH"/>
          </a:p>
        </p:txBody>
      </p:sp>
      <p:sp>
        <p:nvSpPr>
          <p:cNvPr id="6" name="ตัวแทนท้ายกระดาษ 5"/>
          <p:cNvSpPr>
            <a:spLocks noGrp="1"/>
          </p:cNvSpPr>
          <p:nvPr>
            <p:ph type="ftr" sz="quarter" idx="11"/>
          </p:nvPr>
        </p:nvSpPr>
        <p:spPr/>
        <p:txBody>
          <a:bodyPr/>
          <a:lstStyle/>
          <a:p>
            <a:endParaRPr lang="th-TH"/>
          </a:p>
        </p:txBody>
      </p:sp>
      <p:sp>
        <p:nvSpPr>
          <p:cNvPr id="7" name="ตัวแทนหมายเลขภาพนิ่ง 6"/>
          <p:cNvSpPr>
            <a:spLocks noGrp="1"/>
          </p:cNvSpPr>
          <p:nvPr>
            <p:ph type="sldNum" sz="quarter" idx="12"/>
          </p:nvPr>
        </p:nvSpPr>
        <p:spPr/>
        <p:txBody>
          <a:bodyPr/>
          <a:lstStyle/>
          <a:p>
            <a:fld id="{89111A0B-1041-44E5-8D2C-FA6B22F66814}" type="slidenum">
              <a:rPr lang="th-TH" smtClean="0"/>
              <a:t>‹#›</a:t>
            </a:fld>
            <a:endParaRPr lang="th-TH"/>
          </a:p>
        </p:txBody>
      </p:sp>
    </p:spTree>
    <p:extLst>
      <p:ext uri="{BB962C8B-B14F-4D97-AF65-F5344CB8AC3E}">
        <p14:creationId xmlns:p14="http://schemas.microsoft.com/office/powerpoint/2010/main" val="3200181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การเปรียบเทียบ">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lvl1pPr>
              <a:defRPr/>
            </a:lvl1pPr>
          </a:lstStyle>
          <a:p>
            <a:r>
              <a:rPr lang="th-TH" smtClean="0"/>
              <a:t>คลิกเพื่อแก้ไขลักษณะชื่อเรื่องต้นแบบ</a:t>
            </a:r>
            <a:endParaRPr lang="th-TH"/>
          </a:p>
        </p:txBody>
      </p:sp>
      <p:sp>
        <p:nvSpPr>
          <p:cNvPr id="3" name="ตัวแทนข้อความ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h-TH" smtClean="0"/>
              <a:t>คลิกเพื่อแก้ไขลักษณะของข้อความต้นแบบ</a:t>
            </a:r>
          </a:p>
        </p:txBody>
      </p:sp>
      <p:sp>
        <p:nvSpPr>
          <p:cNvPr id="4" name="ตัวแทนเนื้อหา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5" name="ตัวแทนข้อความ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h-TH" smtClean="0"/>
              <a:t>คลิกเพื่อแก้ไขลักษณะของข้อความต้นแบบ</a:t>
            </a:r>
          </a:p>
        </p:txBody>
      </p:sp>
      <p:sp>
        <p:nvSpPr>
          <p:cNvPr id="6" name="ตัวแทนเนื้อหา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7" name="ตัวแทนวันที่ 6"/>
          <p:cNvSpPr>
            <a:spLocks noGrp="1"/>
          </p:cNvSpPr>
          <p:nvPr>
            <p:ph type="dt" sz="half" idx="10"/>
          </p:nvPr>
        </p:nvSpPr>
        <p:spPr/>
        <p:txBody>
          <a:bodyPr/>
          <a:lstStyle/>
          <a:p>
            <a:fld id="{A385F75F-48F9-4B47-99D1-30E2E86577DA}" type="datetimeFigureOut">
              <a:rPr lang="th-TH" smtClean="0"/>
              <a:t>22/11/59</a:t>
            </a:fld>
            <a:endParaRPr lang="th-TH"/>
          </a:p>
        </p:txBody>
      </p:sp>
      <p:sp>
        <p:nvSpPr>
          <p:cNvPr id="8" name="ตัวแทนท้ายกระดาษ 7"/>
          <p:cNvSpPr>
            <a:spLocks noGrp="1"/>
          </p:cNvSpPr>
          <p:nvPr>
            <p:ph type="ftr" sz="quarter" idx="11"/>
          </p:nvPr>
        </p:nvSpPr>
        <p:spPr/>
        <p:txBody>
          <a:bodyPr/>
          <a:lstStyle/>
          <a:p>
            <a:endParaRPr lang="th-TH"/>
          </a:p>
        </p:txBody>
      </p:sp>
      <p:sp>
        <p:nvSpPr>
          <p:cNvPr id="9" name="ตัวแทนหมายเลขภาพนิ่ง 8"/>
          <p:cNvSpPr>
            <a:spLocks noGrp="1"/>
          </p:cNvSpPr>
          <p:nvPr>
            <p:ph type="sldNum" sz="quarter" idx="12"/>
          </p:nvPr>
        </p:nvSpPr>
        <p:spPr/>
        <p:txBody>
          <a:bodyPr/>
          <a:lstStyle/>
          <a:p>
            <a:fld id="{89111A0B-1041-44E5-8D2C-FA6B22F66814}" type="slidenum">
              <a:rPr lang="th-TH" smtClean="0"/>
              <a:t>‹#›</a:t>
            </a:fld>
            <a:endParaRPr lang="th-TH"/>
          </a:p>
        </p:txBody>
      </p:sp>
    </p:spTree>
    <p:extLst>
      <p:ext uri="{BB962C8B-B14F-4D97-AF65-F5344CB8AC3E}">
        <p14:creationId xmlns:p14="http://schemas.microsoft.com/office/powerpoint/2010/main" val="19867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เฉพาะชื่อเรื่อง">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th-TH" smtClean="0"/>
              <a:t>คลิกเพื่อแก้ไขลักษณะชื่อเรื่องต้นแบบ</a:t>
            </a:r>
            <a:endParaRPr lang="th-TH"/>
          </a:p>
        </p:txBody>
      </p:sp>
      <p:sp>
        <p:nvSpPr>
          <p:cNvPr id="3" name="ตัวแทนวันที่ 2"/>
          <p:cNvSpPr>
            <a:spLocks noGrp="1"/>
          </p:cNvSpPr>
          <p:nvPr>
            <p:ph type="dt" sz="half" idx="10"/>
          </p:nvPr>
        </p:nvSpPr>
        <p:spPr/>
        <p:txBody>
          <a:bodyPr/>
          <a:lstStyle/>
          <a:p>
            <a:fld id="{A385F75F-48F9-4B47-99D1-30E2E86577DA}" type="datetimeFigureOut">
              <a:rPr lang="th-TH" smtClean="0"/>
              <a:t>22/11/59</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9111A0B-1041-44E5-8D2C-FA6B22F66814}" type="slidenum">
              <a:rPr lang="th-TH" smtClean="0"/>
              <a:t>‹#›</a:t>
            </a:fld>
            <a:endParaRPr lang="th-TH"/>
          </a:p>
        </p:txBody>
      </p:sp>
    </p:spTree>
    <p:extLst>
      <p:ext uri="{BB962C8B-B14F-4D97-AF65-F5344CB8AC3E}">
        <p14:creationId xmlns:p14="http://schemas.microsoft.com/office/powerpoint/2010/main" val="2525412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ว่างเปล่า">
    <p:spTree>
      <p:nvGrpSpPr>
        <p:cNvPr id="1" name=""/>
        <p:cNvGrpSpPr/>
        <p:nvPr/>
      </p:nvGrpSpPr>
      <p:grpSpPr>
        <a:xfrm>
          <a:off x="0" y="0"/>
          <a:ext cx="0" cy="0"/>
          <a:chOff x="0" y="0"/>
          <a:chExt cx="0" cy="0"/>
        </a:xfrm>
      </p:grpSpPr>
      <p:sp>
        <p:nvSpPr>
          <p:cNvPr id="2" name="ตัวแทนวันที่ 1"/>
          <p:cNvSpPr>
            <a:spLocks noGrp="1"/>
          </p:cNvSpPr>
          <p:nvPr>
            <p:ph type="dt" sz="half" idx="10"/>
          </p:nvPr>
        </p:nvSpPr>
        <p:spPr/>
        <p:txBody>
          <a:bodyPr/>
          <a:lstStyle/>
          <a:p>
            <a:fld id="{A385F75F-48F9-4B47-99D1-30E2E86577DA}" type="datetimeFigureOut">
              <a:rPr lang="th-TH" smtClean="0"/>
              <a:t>22/11/59</a:t>
            </a:fld>
            <a:endParaRPr lang="th-TH"/>
          </a:p>
        </p:txBody>
      </p:sp>
      <p:sp>
        <p:nvSpPr>
          <p:cNvPr id="3" name="ตัวแทนท้ายกระดาษ 2"/>
          <p:cNvSpPr>
            <a:spLocks noGrp="1"/>
          </p:cNvSpPr>
          <p:nvPr>
            <p:ph type="ftr" sz="quarter" idx="11"/>
          </p:nvPr>
        </p:nvSpPr>
        <p:spPr/>
        <p:txBody>
          <a:bodyPr/>
          <a:lstStyle/>
          <a:p>
            <a:endParaRPr lang="th-TH"/>
          </a:p>
        </p:txBody>
      </p:sp>
      <p:sp>
        <p:nvSpPr>
          <p:cNvPr id="4" name="ตัวแทนหมายเลขภาพนิ่ง 3"/>
          <p:cNvSpPr>
            <a:spLocks noGrp="1"/>
          </p:cNvSpPr>
          <p:nvPr>
            <p:ph type="sldNum" sz="quarter" idx="12"/>
          </p:nvPr>
        </p:nvSpPr>
        <p:spPr/>
        <p:txBody>
          <a:bodyPr/>
          <a:lstStyle/>
          <a:p>
            <a:fld id="{89111A0B-1041-44E5-8D2C-FA6B22F66814}" type="slidenum">
              <a:rPr lang="th-TH" smtClean="0"/>
              <a:t>‹#›</a:t>
            </a:fld>
            <a:endParaRPr lang="th-TH"/>
          </a:p>
        </p:txBody>
      </p:sp>
    </p:spTree>
    <p:extLst>
      <p:ext uri="{BB962C8B-B14F-4D97-AF65-F5344CB8AC3E}">
        <p14:creationId xmlns:p14="http://schemas.microsoft.com/office/powerpoint/2010/main" val="1751648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เนื้อหาพร้อมคำอธิบายภาพ">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457200" y="273050"/>
            <a:ext cx="3008313" cy="1162050"/>
          </a:xfrm>
        </p:spPr>
        <p:txBody>
          <a:bodyPr anchor="b"/>
          <a:lstStyle>
            <a:lvl1pPr algn="l">
              <a:defRPr sz="2000" b="1"/>
            </a:lvl1pPr>
          </a:lstStyle>
          <a:p>
            <a:r>
              <a:rPr lang="th-TH" smtClean="0"/>
              <a:t>คลิกเพื่อแก้ไขลักษณะชื่อเรื่องต้นแบบ</a:t>
            </a:r>
            <a:endParaRPr lang="th-TH"/>
          </a:p>
        </p:txBody>
      </p:sp>
      <p:sp>
        <p:nvSpPr>
          <p:cNvPr id="3" name="ตัวแทนเนื้อหา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4" name="ตัวแทนข้อความ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smtClean="0"/>
              <a:t>คลิกเพื่อแก้ไขลักษณะของข้อความต้นแบบ</a:t>
            </a:r>
          </a:p>
        </p:txBody>
      </p:sp>
      <p:sp>
        <p:nvSpPr>
          <p:cNvPr id="5" name="ตัวแทนวันที่ 4"/>
          <p:cNvSpPr>
            <a:spLocks noGrp="1"/>
          </p:cNvSpPr>
          <p:nvPr>
            <p:ph type="dt" sz="half" idx="10"/>
          </p:nvPr>
        </p:nvSpPr>
        <p:spPr/>
        <p:txBody>
          <a:bodyPr/>
          <a:lstStyle/>
          <a:p>
            <a:fld id="{A385F75F-48F9-4B47-99D1-30E2E86577DA}" type="datetimeFigureOut">
              <a:rPr lang="th-TH" smtClean="0"/>
              <a:t>22/11/59</a:t>
            </a:fld>
            <a:endParaRPr lang="th-TH"/>
          </a:p>
        </p:txBody>
      </p:sp>
      <p:sp>
        <p:nvSpPr>
          <p:cNvPr id="6" name="ตัวแทนท้ายกระดาษ 5"/>
          <p:cNvSpPr>
            <a:spLocks noGrp="1"/>
          </p:cNvSpPr>
          <p:nvPr>
            <p:ph type="ftr" sz="quarter" idx="11"/>
          </p:nvPr>
        </p:nvSpPr>
        <p:spPr/>
        <p:txBody>
          <a:bodyPr/>
          <a:lstStyle/>
          <a:p>
            <a:endParaRPr lang="th-TH"/>
          </a:p>
        </p:txBody>
      </p:sp>
      <p:sp>
        <p:nvSpPr>
          <p:cNvPr id="7" name="ตัวแทนหมายเลขภาพนิ่ง 6"/>
          <p:cNvSpPr>
            <a:spLocks noGrp="1"/>
          </p:cNvSpPr>
          <p:nvPr>
            <p:ph type="sldNum" sz="quarter" idx="12"/>
          </p:nvPr>
        </p:nvSpPr>
        <p:spPr/>
        <p:txBody>
          <a:bodyPr/>
          <a:lstStyle/>
          <a:p>
            <a:fld id="{89111A0B-1041-44E5-8D2C-FA6B22F66814}" type="slidenum">
              <a:rPr lang="th-TH" smtClean="0"/>
              <a:t>‹#›</a:t>
            </a:fld>
            <a:endParaRPr lang="th-TH"/>
          </a:p>
        </p:txBody>
      </p:sp>
    </p:spTree>
    <p:extLst>
      <p:ext uri="{BB962C8B-B14F-4D97-AF65-F5344CB8AC3E}">
        <p14:creationId xmlns:p14="http://schemas.microsoft.com/office/powerpoint/2010/main" val="3890909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รูปภาพพร้อมคำอธิบายภาพ">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1792288" y="4800600"/>
            <a:ext cx="5486400" cy="566738"/>
          </a:xfrm>
        </p:spPr>
        <p:txBody>
          <a:bodyPr anchor="b"/>
          <a:lstStyle>
            <a:lvl1pPr algn="l">
              <a:defRPr sz="2000" b="1"/>
            </a:lvl1pPr>
          </a:lstStyle>
          <a:p>
            <a:r>
              <a:rPr lang="th-TH" smtClean="0"/>
              <a:t>คลิกเพื่อแก้ไขลักษณะชื่อเรื่องต้นแบบ</a:t>
            </a:r>
            <a:endParaRPr lang="th-TH"/>
          </a:p>
        </p:txBody>
      </p:sp>
      <p:sp>
        <p:nvSpPr>
          <p:cNvPr id="3" name="ตัวแทนรูปภาพ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h-TH"/>
          </a:p>
        </p:txBody>
      </p:sp>
      <p:sp>
        <p:nvSpPr>
          <p:cNvPr id="4" name="ตัวแทนข้อความ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smtClean="0"/>
              <a:t>คลิกเพื่อแก้ไขลักษณะของข้อความต้นแบบ</a:t>
            </a:r>
          </a:p>
        </p:txBody>
      </p:sp>
      <p:sp>
        <p:nvSpPr>
          <p:cNvPr id="5" name="ตัวแทนวันที่ 4"/>
          <p:cNvSpPr>
            <a:spLocks noGrp="1"/>
          </p:cNvSpPr>
          <p:nvPr>
            <p:ph type="dt" sz="half" idx="10"/>
          </p:nvPr>
        </p:nvSpPr>
        <p:spPr/>
        <p:txBody>
          <a:bodyPr/>
          <a:lstStyle/>
          <a:p>
            <a:fld id="{A385F75F-48F9-4B47-99D1-30E2E86577DA}" type="datetimeFigureOut">
              <a:rPr lang="th-TH" smtClean="0"/>
              <a:t>22/11/59</a:t>
            </a:fld>
            <a:endParaRPr lang="th-TH"/>
          </a:p>
        </p:txBody>
      </p:sp>
      <p:sp>
        <p:nvSpPr>
          <p:cNvPr id="6" name="ตัวแทนท้ายกระดาษ 5"/>
          <p:cNvSpPr>
            <a:spLocks noGrp="1"/>
          </p:cNvSpPr>
          <p:nvPr>
            <p:ph type="ftr" sz="quarter" idx="11"/>
          </p:nvPr>
        </p:nvSpPr>
        <p:spPr/>
        <p:txBody>
          <a:bodyPr/>
          <a:lstStyle/>
          <a:p>
            <a:endParaRPr lang="th-TH"/>
          </a:p>
        </p:txBody>
      </p:sp>
      <p:sp>
        <p:nvSpPr>
          <p:cNvPr id="7" name="ตัวแทนหมายเลขภาพนิ่ง 6"/>
          <p:cNvSpPr>
            <a:spLocks noGrp="1"/>
          </p:cNvSpPr>
          <p:nvPr>
            <p:ph type="sldNum" sz="quarter" idx="12"/>
          </p:nvPr>
        </p:nvSpPr>
        <p:spPr/>
        <p:txBody>
          <a:bodyPr/>
          <a:lstStyle/>
          <a:p>
            <a:fld id="{89111A0B-1041-44E5-8D2C-FA6B22F66814}" type="slidenum">
              <a:rPr lang="th-TH" smtClean="0"/>
              <a:t>‹#›</a:t>
            </a:fld>
            <a:endParaRPr lang="th-TH"/>
          </a:p>
        </p:txBody>
      </p:sp>
    </p:spTree>
    <p:extLst>
      <p:ext uri="{BB962C8B-B14F-4D97-AF65-F5344CB8AC3E}">
        <p14:creationId xmlns:p14="http://schemas.microsoft.com/office/powerpoint/2010/main" val="1394290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ตัวแทนชื่อเรื่อง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h-TH" smtClean="0"/>
              <a:t>คลิกเพื่อแก้ไขลักษณะชื่อเรื่องต้นแบบ</a:t>
            </a:r>
            <a:endParaRPr lang="th-TH"/>
          </a:p>
        </p:txBody>
      </p:sp>
      <p:sp>
        <p:nvSpPr>
          <p:cNvPr id="3" name="ตัวแทนข้อความ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4" name="ตัวแทนวันที่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85F75F-48F9-4B47-99D1-30E2E86577DA}" type="datetimeFigureOut">
              <a:rPr lang="th-TH" smtClean="0"/>
              <a:t>22/11/59</a:t>
            </a:fld>
            <a:endParaRPr lang="th-TH"/>
          </a:p>
        </p:txBody>
      </p:sp>
      <p:sp>
        <p:nvSpPr>
          <p:cNvPr id="5" name="ตัวแทนท้ายกระดา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h-TH"/>
          </a:p>
        </p:txBody>
      </p:sp>
      <p:sp>
        <p:nvSpPr>
          <p:cNvPr id="6" name="ตัวแทนหมายเลขภาพนิ่ง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111A0B-1041-44E5-8D2C-FA6B22F66814}" type="slidenum">
              <a:rPr lang="th-TH" smtClean="0"/>
              <a:t>‹#›</a:t>
            </a:fld>
            <a:endParaRPr lang="th-TH"/>
          </a:p>
        </p:txBody>
      </p:sp>
    </p:spTree>
    <p:extLst>
      <p:ext uri="{BB962C8B-B14F-4D97-AF65-F5344CB8AC3E}">
        <p14:creationId xmlns:p14="http://schemas.microsoft.com/office/powerpoint/2010/main" val="7561750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google.co.th/url?sa=i&amp;rct=j&amp;q=&amp;esrc=s&amp;source=images&amp;cd=&amp;ved=0ahUKEwiMwc2_qbrQAhXDqY8KHXTbAN0QjRwIBw&amp;url=http://slideplayer.com/slide/4479195/&amp;psig=AFQjCNEu1XQV-yE76cAgBpT7SlezXTcmeQ&amp;ust=1479834004150879"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p:txBody>
          <a:bodyPr/>
          <a:lstStyle/>
          <a:p>
            <a:endParaRPr lang="th-TH"/>
          </a:p>
        </p:txBody>
      </p:sp>
      <p:sp>
        <p:nvSpPr>
          <p:cNvPr id="3" name="ชื่อเรื่องรอง 2"/>
          <p:cNvSpPr>
            <a:spLocks noGrp="1"/>
          </p:cNvSpPr>
          <p:nvPr>
            <p:ph type="subTitle" idx="1"/>
          </p:nvPr>
        </p:nvSpPr>
        <p:spPr>
          <a:xfrm>
            <a:off x="1403648" y="3717032"/>
            <a:ext cx="6400800" cy="1752600"/>
          </a:xfrm>
        </p:spPr>
        <p:txBody>
          <a:bodyPr/>
          <a:lstStyle/>
          <a:p>
            <a:r>
              <a:rPr lang="en-US" dirty="0" err="1" smtClean="0"/>
              <a:t>mki</a:t>
            </a:r>
            <a:r>
              <a:rPr lang="th-TH" dirty="0" smtClean="0"/>
              <a:t>ทารก</a:t>
            </a:r>
            <a:endParaRPr lang="th-TH" dirty="0"/>
          </a:p>
        </p:txBody>
      </p:sp>
      <p:pic>
        <p:nvPicPr>
          <p:cNvPr id="1026" name="Picture 2" descr="C:\Users\NICU-ACC1\Desktop\1801061_635033730844847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577280"/>
            <a:ext cx="8136904" cy="40758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716725" y="5070830"/>
            <a:ext cx="5494525" cy="1384995"/>
          </a:xfrm>
          <a:prstGeom prst="rect">
            <a:avLst/>
          </a:prstGeom>
          <a:noFill/>
        </p:spPr>
        <p:txBody>
          <a:bodyPr wrap="square" rtlCol="0">
            <a:spAutoFit/>
          </a:bodyPr>
          <a:lstStyle/>
          <a:p>
            <a:pPr algn="ctr"/>
            <a:r>
              <a:rPr lang="th-TH" b="1" dirty="0" smtClean="0"/>
              <a:t>จัดทำโดย  </a:t>
            </a:r>
          </a:p>
          <a:p>
            <a:pPr algn="ctr"/>
            <a:r>
              <a:rPr lang="th-TH" b="1" dirty="0" smtClean="0"/>
              <a:t>แพทย์หญิงหทัยทิพย์ </a:t>
            </a:r>
            <a:r>
              <a:rPr lang="th-TH" b="1" dirty="0" err="1" smtClean="0"/>
              <a:t>หวังวร</a:t>
            </a:r>
            <a:r>
              <a:rPr lang="th-TH" b="1" dirty="0" smtClean="0"/>
              <a:t>ลักษณ์</a:t>
            </a:r>
          </a:p>
          <a:p>
            <a:r>
              <a:rPr lang="th-TH" b="1" dirty="0"/>
              <a:t> </a:t>
            </a:r>
            <a:r>
              <a:rPr lang="th-TH" b="1" dirty="0" smtClean="0"/>
              <a:t>                      </a:t>
            </a:r>
            <a:endParaRPr lang="th-TH" b="1" dirty="0"/>
          </a:p>
        </p:txBody>
      </p:sp>
    </p:spTree>
    <p:extLst>
      <p:ext uri="{BB962C8B-B14F-4D97-AF65-F5344CB8AC3E}">
        <p14:creationId xmlns:p14="http://schemas.microsoft.com/office/powerpoint/2010/main" val="895909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827584" y="-53266"/>
            <a:ext cx="8077200" cy="1143000"/>
          </a:xfrm>
        </p:spPr>
        <p:txBody>
          <a:bodyPr>
            <a:normAutofit fontScale="90000"/>
          </a:bodyPr>
          <a:lstStyle/>
          <a:p>
            <a:pPr algn="ctr" eaLnBrk="1" hangingPunct="1">
              <a:defRPr/>
            </a:pPr>
            <a:r>
              <a:rPr lang="th-TH" dirty="0" smtClean="0">
                <a:solidFill>
                  <a:schemeClr val="bg1"/>
                </a:solidFill>
                <a:effectLst/>
                <a:latin typeface="Tahoma" pitchFamily="34" charset="0"/>
                <a:cs typeface="Tahoma" pitchFamily="34" charset="0"/>
              </a:rPr>
              <a:t>เตรียมอุปกรณ์ที่จำเป็น</a:t>
            </a:r>
            <a:br>
              <a:rPr lang="th-TH" dirty="0" smtClean="0">
                <a:solidFill>
                  <a:schemeClr val="bg1"/>
                </a:solidFill>
                <a:effectLst/>
                <a:latin typeface="Tahoma" pitchFamily="34" charset="0"/>
                <a:cs typeface="Tahoma" pitchFamily="34" charset="0"/>
              </a:rPr>
            </a:br>
            <a:r>
              <a:rPr lang="th-TH" dirty="0" smtClean="0">
                <a:latin typeface="Tahoma" pitchFamily="34" charset="0"/>
                <a:cs typeface="Tahoma" pitchFamily="34" charset="0"/>
              </a:rPr>
              <a:t>การควบคุมอุณหภูมิกายของ </a:t>
            </a:r>
            <a:r>
              <a:rPr lang="en-US" dirty="0" smtClean="0">
                <a:latin typeface="Tahoma" pitchFamily="34" charset="0"/>
                <a:cs typeface="Tahoma" pitchFamily="34" charset="0"/>
              </a:rPr>
              <a:t>Preterm</a:t>
            </a:r>
            <a:endParaRPr lang="en-US" sz="3600" dirty="0" smtClean="0">
              <a:solidFill>
                <a:schemeClr val="bg2">
                  <a:lumMod val="60000"/>
                  <a:lumOff val="40000"/>
                </a:schemeClr>
              </a:solidFill>
              <a:effectLst/>
              <a:latin typeface="Tahoma" pitchFamily="34" charset="0"/>
              <a:cs typeface="Tahoma" pitchFamily="34" charset="0"/>
            </a:endParaRPr>
          </a:p>
        </p:txBody>
      </p:sp>
      <p:sp>
        <p:nvSpPr>
          <p:cNvPr id="2" name="ตัวแทนเนื้อหา 1"/>
          <p:cNvSpPr>
            <a:spLocks noGrp="1"/>
          </p:cNvSpPr>
          <p:nvPr>
            <p:ph idx="1"/>
          </p:nvPr>
        </p:nvSpPr>
        <p:spPr>
          <a:xfrm>
            <a:off x="4856163" y="1914525"/>
            <a:ext cx="3471862" cy="3781425"/>
          </a:xfrm>
        </p:spPr>
        <p:txBody>
          <a:bodyPr/>
          <a:lstStyle/>
          <a:p>
            <a:pPr>
              <a:buFont typeface="Arial" pitchFamily="34" charset="0"/>
              <a:buChar char="•"/>
              <a:defRPr/>
            </a:pPr>
            <a:r>
              <a:rPr lang="th-TH" sz="3600" dirty="0" smtClean="0">
                <a:latin typeface="Cordia New" pitchFamily="34" charset="-34"/>
                <a:cs typeface="Cordia New" pitchFamily="34" charset="-34"/>
              </a:rPr>
              <a:t>หมวกคลุมศีรษะ </a:t>
            </a:r>
          </a:p>
          <a:p>
            <a:pPr marL="0" indent="0">
              <a:buFontTx/>
              <a:buNone/>
              <a:defRPr/>
            </a:pPr>
            <a:endParaRPr lang="th-TH" dirty="0" smtClean="0">
              <a:latin typeface="Cordia New" pitchFamily="34" charset="-34"/>
              <a:cs typeface="Cordia New" pitchFamily="34" charset="-34"/>
            </a:endParaRPr>
          </a:p>
          <a:p>
            <a:pPr>
              <a:buFont typeface="Arial" pitchFamily="34" charset="0"/>
              <a:buChar char="•"/>
              <a:defRPr/>
            </a:pPr>
            <a:r>
              <a:rPr lang="th-TH" sz="3600" b="1" dirty="0" smtClean="0">
                <a:solidFill>
                  <a:srgbClr val="FF0000"/>
                </a:solidFill>
                <a:latin typeface="Cordia New" pitchFamily="34" charset="-34"/>
                <a:cs typeface="Cordia New" pitchFamily="34" charset="-34"/>
              </a:rPr>
              <a:t>พลาสติกคลุมตัวเด็ก </a:t>
            </a:r>
          </a:p>
          <a:p>
            <a:pPr marL="0" indent="0">
              <a:buFontTx/>
              <a:buNone/>
              <a:defRPr/>
            </a:pPr>
            <a:r>
              <a:rPr lang="th-TH" b="1" dirty="0">
                <a:solidFill>
                  <a:srgbClr val="FF0000"/>
                </a:solidFill>
                <a:latin typeface="Cordia New" pitchFamily="34" charset="-34"/>
                <a:cs typeface="Cordia New" pitchFamily="34" charset="-34"/>
              </a:rPr>
              <a:t> </a:t>
            </a:r>
            <a:r>
              <a:rPr lang="th-TH" b="1" dirty="0" smtClean="0">
                <a:solidFill>
                  <a:srgbClr val="FF0000"/>
                </a:solidFill>
                <a:latin typeface="Cordia New" pitchFamily="34" charset="-34"/>
                <a:cs typeface="Cordia New" pitchFamily="34" charset="-34"/>
              </a:rPr>
              <a:t>    ตั้งแต่คอถึงเท้า </a:t>
            </a:r>
            <a:endParaRPr lang="th-TH" b="1" dirty="0">
              <a:solidFill>
                <a:srgbClr val="FF0000"/>
              </a:solidFill>
              <a:latin typeface="Cordia New" pitchFamily="34" charset="-34"/>
              <a:cs typeface="Cordia New" pitchFamily="34" charset="-34"/>
            </a:endParaRPr>
          </a:p>
          <a:p>
            <a:pPr marL="0" indent="0">
              <a:buFontTx/>
              <a:buNone/>
              <a:defRPr/>
            </a:pPr>
            <a:r>
              <a:rPr lang="th-TH" b="1" dirty="0" smtClean="0">
                <a:solidFill>
                  <a:srgbClr val="FF0000"/>
                </a:solidFill>
                <a:latin typeface="Cordia New" pitchFamily="34" charset="-34"/>
                <a:cs typeface="Cordia New" pitchFamily="34" charset="-34"/>
              </a:rPr>
              <a:t>     น้ำหนัก </a:t>
            </a:r>
            <a:r>
              <a:rPr lang="en-US" b="1" dirty="0" smtClean="0">
                <a:solidFill>
                  <a:srgbClr val="FF0000"/>
                </a:solidFill>
                <a:latin typeface="Cordia New" pitchFamily="34" charset="-34"/>
                <a:cs typeface="Cordia New" pitchFamily="34" charset="-34"/>
              </a:rPr>
              <a:t>&lt;</a:t>
            </a:r>
            <a:r>
              <a:rPr lang="th-TH" b="1" dirty="0" smtClean="0">
                <a:solidFill>
                  <a:srgbClr val="FF0000"/>
                </a:solidFill>
                <a:latin typeface="Cordia New" pitchFamily="34" charset="-34"/>
                <a:cs typeface="Cordia New" pitchFamily="34" charset="-34"/>
              </a:rPr>
              <a:t> 1500 กรัม </a:t>
            </a:r>
          </a:p>
          <a:p>
            <a:pPr marL="0" indent="0">
              <a:buFontTx/>
              <a:buNone/>
              <a:defRPr/>
            </a:pPr>
            <a:endParaRPr lang="th-TH" dirty="0">
              <a:latin typeface="Cordia New" pitchFamily="34" charset="-34"/>
              <a:cs typeface="Cordia New" pitchFamily="34" charset="-34"/>
            </a:endParaRPr>
          </a:p>
        </p:txBody>
      </p:sp>
      <p:pic>
        <p:nvPicPr>
          <p:cNvPr id="96260" name="Picture 2" descr="F:\picture\144161788246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350" y="1397000"/>
            <a:ext cx="3775075" cy="503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61088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ChangeArrowheads="1"/>
          </p:cNvSpPr>
          <p:nvPr/>
        </p:nvSpPr>
        <p:spPr bwMode="auto">
          <a:xfrm>
            <a:off x="5707063" y="3903663"/>
            <a:ext cx="3311525" cy="2738437"/>
          </a:xfrm>
          <a:prstGeom prst="rect">
            <a:avLst/>
          </a:prstGeom>
          <a:solidFill>
            <a:schemeClr val="bg1">
              <a:lumMod val="95000"/>
            </a:schemeClr>
          </a:solidFill>
          <a:ln w="9525">
            <a:solidFill>
              <a:schemeClr val="accent1"/>
            </a:solidFill>
            <a:miter lim="800000"/>
            <a:headEnd/>
            <a:tailEnd/>
          </a:ln>
        </p:spPr>
        <p:txBody>
          <a:bodyPr/>
          <a:lstStyle/>
          <a:p>
            <a:pPr marL="800100" lvl="1" indent="-342900"/>
            <a:r>
              <a:rPr lang="en-US" sz="2800" dirty="0">
                <a:latin typeface="Tahoma" pitchFamily="34" charset="0"/>
                <a:cs typeface="Tahoma" pitchFamily="34" charset="0"/>
              </a:rPr>
              <a:t>	</a:t>
            </a:r>
            <a:r>
              <a:rPr lang="en-US" sz="2800" dirty="0">
                <a:latin typeface="Cordia New" pitchFamily="34" charset="-34"/>
                <a:cs typeface="Cordia New" pitchFamily="34" charset="-34"/>
              </a:rPr>
              <a:t>	 1 </a:t>
            </a:r>
            <a:r>
              <a:rPr lang="th-TH" sz="2800" dirty="0">
                <a:latin typeface="Cordia New" pitchFamily="34" charset="-34"/>
                <a:cs typeface="Cordia New" pitchFamily="34" charset="-34"/>
              </a:rPr>
              <a:t>นาที</a:t>
            </a:r>
            <a:r>
              <a:rPr lang="en-US" sz="2800" dirty="0">
                <a:latin typeface="Cordia New" pitchFamily="34" charset="-34"/>
                <a:cs typeface="Cordia New" pitchFamily="34" charset="-34"/>
              </a:rPr>
              <a:t>	60-65%</a:t>
            </a:r>
          </a:p>
          <a:p>
            <a:pPr marL="800100" lvl="1" indent="-342900"/>
            <a:r>
              <a:rPr lang="en-US" sz="2800" dirty="0">
                <a:latin typeface="Cordia New" pitchFamily="34" charset="-34"/>
                <a:cs typeface="Cordia New" pitchFamily="34" charset="-34"/>
              </a:rPr>
              <a:t> 		 2 </a:t>
            </a:r>
            <a:r>
              <a:rPr lang="th-TH" sz="2800" dirty="0">
                <a:latin typeface="Cordia New" pitchFamily="34" charset="-34"/>
                <a:cs typeface="Cordia New" pitchFamily="34" charset="-34"/>
              </a:rPr>
              <a:t>นาที</a:t>
            </a:r>
            <a:r>
              <a:rPr lang="en-US" sz="2800" dirty="0">
                <a:latin typeface="Cordia New" pitchFamily="34" charset="-34"/>
                <a:cs typeface="Cordia New" pitchFamily="34" charset="-34"/>
              </a:rPr>
              <a:t>   	65-70%</a:t>
            </a:r>
          </a:p>
          <a:p>
            <a:pPr marL="800100" lvl="1" indent="-342900"/>
            <a:r>
              <a:rPr lang="en-US" sz="2800" dirty="0">
                <a:latin typeface="Cordia New" pitchFamily="34" charset="-34"/>
                <a:cs typeface="Cordia New" pitchFamily="34" charset="-34"/>
              </a:rPr>
              <a:t>	  3 </a:t>
            </a:r>
            <a:r>
              <a:rPr lang="th-TH" sz="2800" dirty="0">
                <a:latin typeface="Cordia New" pitchFamily="34" charset="-34"/>
                <a:cs typeface="Cordia New" pitchFamily="34" charset="-34"/>
              </a:rPr>
              <a:t>นาที</a:t>
            </a:r>
            <a:r>
              <a:rPr lang="en-US" sz="2800" dirty="0">
                <a:latin typeface="Cordia New" pitchFamily="34" charset="-34"/>
                <a:cs typeface="Cordia New" pitchFamily="34" charset="-34"/>
              </a:rPr>
              <a:t>   	70-75%</a:t>
            </a:r>
          </a:p>
          <a:p>
            <a:pPr marL="800100" lvl="1" indent="-342900"/>
            <a:r>
              <a:rPr lang="en-US" sz="2800" dirty="0">
                <a:latin typeface="Cordia New" pitchFamily="34" charset="-34"/>
                <a:cs typeface="Cordia New" pitchFamily="34" charset="-34"/>
              </a:rPr>
              <a:t> 		 4 </a:t>
            </a:r>
            <a:r>
              <a:rPr lang="th-TH" sz="2800" dirty="0">
                <a:latin typeface="Cordia New" pitchFamily="34" charset="-34"/>
                <a:cs typeface="Cordia New" pitchFamily="34" charset="-34"/>
              </a:rPr>
              <a:t>นาที </a:t>
            </a:r>
            <a:r>
              <a:rPr lang="en-US" sz="2800" dirty="0">
                <a:latin typeface="Cordia New" pitchFamily="34" charset="-34"/>
                <a:cs typeface="Cordia New" pitchFamily="34" charset="-34"/>
              </a:rPr>
              <a:t>	75-80%</a:t>
            </a:r>
          </a:p>
          <a:p>
            <a:pPr marL="800100" lvl="1" indent="-342900"/>
            <a:r>
              <a:rPr lang="en-US" sz="2800" dirty="0">
                <a:latin typeface="Cordia New" pitchFamily="34" charset="-34"/>
                <a:cs typeface="Cordia New" pitchFamily="34" charset="-34"/>
              </a:rPr>
              <a:t> 	  5 </a:t>
            </a:r>
            <a:r>
              <a:rPr lang="th-TH" sz="2800" dirty="0">
                <a:latin typeface="Cordia New" pitchFamily="34" charset="-34"/>
                <a:cs typeface="Cordia New" pitchFamily="34" charset="-34"/>
              </a:rPr>
              <a:t>นาที </a:t>
            </a:r>
            <a:r>
              <a:rPr lang="en-US" sz="2800" dirty="0">
                <a:latin typeface="Cordia New" pitchFamily="34" charset="-34"/>
                <a:cs typeface="Cordia New" pitchFamily="34" charset="-34"/>
              </a:rPr>
              <a:t>	80-85%</a:t>
            </a:r>
          </a:p>
          <a:p>
            <a:pPr marL="800100" lvl="1" indent="-342900"/>
            <a:r>
              <a:rPr lang="en-US" sz="2800" dirty="0">
                <a:latin typeface="Cordia New" pitchFamily="34" charset="-34"/>
                <a:cs typeface="Cordia New" pitchFamily="34" charset="-34"/>
              </a:rPr>
              <a:t>	10 </a:t>
            </a:r>
            <a:r>
              <a:rPr lang="th-TH" sz="2800" dirty="0">
                <a:latin typeface="Cordia New" pitchFamily="34" charset="-34"/>
                <a:cs typeface="Cordia New" pitchFamily="34" charset="-34"/>
              </a:rPr>
              <a:t>นาที</a:t>
            </a:r>
            <a:r>
              <a:rPr lang="en-US" sz="2800" dirty="0">
                <a:latin typeface="Cordia New" pitchFamily="34" charset="-34"/>
                <a:cs typeface="Cordia New" pitchFamily="34" charset="-34"/>
              </a:rPr>
              <a:t>  	85-95%</a:t>
            </a:r>
          </a:p>
        </p:txBody>
      </p:sp>
      <p:sp>
        <p:nvSpPr>
          <p:cNvPr id="257027" name="Rectangle 3"/>
          <p:cNvSpPr>
            <a:spLocks noGrp="1" noChangeArrowheads="1"/>
          </p:cNvSpPr>
          <p:nvPr>
            <p:ph type="title" idx="4294967295"/>
          </p:nvPr>
        </p:nvSpPr>
        <p:spPr>
          <a:xfrm>
            <a:off x="685800" y="304800"/>
            <a:ext cx="8001000" cy="1143000"/>
          </a:xfrm>
        </p:spPr>
        <p:txBody>
          <a:bodyPr/>
          <a:lstStyle/>
          <a:p>
            <a:pPr algn="ctr" eaLnBrk="1" hangingPunct="1">
              <a:defRPr/>
            </a:pPr>
            <a:r>
              <a:rPr lang="th-TH" dirty="0" smtClean="0">
                <a:effectLst>
                  <a:outerShdw blurRad="38100" dist="38100" dir="2700000" algn="tl">
                    <a:srgbClr val="C0C0C0"/>
                  </a:outerShdw>
                </a:effectLst>
                <a:latin typeface="Cordia New" pitchFamily="34" charset="-34"/>
                <a:cs typeface="Cordia New" pitchFamily="34" charset="-34"/>
              </a:rPr>
              <a:t>การให้ออกซิเจนขณะช่วยหายใจ</a:t>
            </a:r>
            <a:endParaRPr lang="en-US" dirty="0" smtClean="0">
              <a:effectLst>
                <a:outerShdw blurRad="38100" dist="38100" dir="2700000" algn="tl">
                  <a:srgbClr val="C0C0C0"/>
                </a:outerShdw>
              </a:effectLst>
              <a:latin typeface="Cordia New" pitchFamily="34" charset="-34"/>
              <a:cs typeface="Cordia New" pitchFamily="34" charset="-34"/>
            </a:endParaRPr>
          </a:p>
        </p:txBody>
      </p:sp>
      <p:sp>
        <p:nvSpPr>
          <p:cNvPr id="19460" name="Text Box 7"/>
          <p:cNvSpPr txBox="1">
            <a:spLocks noChangeArrowheads="1"/>
          </p:cNvSpPr>
          <p:nvPr/>
        </p:nvSpPr>
        <p:spPr bwMode="auto">
          <a:xfrm>
            <a:off x="417015" y="1954212"/>
            <a:ext cx="8145463"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eaLnBrk="0" hangingPunct="0">
              <a:defRPr sz="2400">
                <a:solidFill>
                  <a:schemeClr val="tx1"/>
                </a:solidFill>
                <a:latin typeface="Arial" pitchFamily="34" charset="0"/>
                <a:cs typeface="Angsana New" pitchFamily="18" charset="-34"/>
              </a:defRPr>
            </a:lvl1pPr>
            <a:lvl2pPr marL="742950" indent="-285750" eaLnBrk="0" hangingPunct="0">
              <a:defRPr sz="2400">
                <a:solidFill>
                  <a:schemeClr val="tx1"/>
                </a:solidFill>
                <a:latin typeface="Arial" pitchFamily="34" charset="0"/>
                <a:cs typeface="Angsana New" pitchFamily="18" charset="-34"/>
              </a:defRPr>
            </a:lvl2pPr>
            <a:lvl3pPr marL="1143000" indent="-228600" eaLnBrk="0" hangingPunct="0">
              <a:defRPr sz="2400">
                <a:solidFill>
                  <a:schemeClr val="tx1"/>
                </a:solidFill>
                <a:latin typeface="Arial" pitchFamily="34" charset="0"/>
                <a:cs typeface="Angsana New" pitchFamily="18" charset="-34"/>
              </a:defRPr>
            </a:lvl3pPr>
            <a:lvl4pPr marL="1600200" indent="-228600" eaLnBrk="0" hangingPunct="0">
              <a:defRPr sz="2400">
                <a:solidFill>
                  <a:schemeClr val="tx1"/>
                </a:solidFill>
                <a:latin typeface="Arial" pitchFamily="34" charset="0"/>
                <a:cs typeface="Angsana New" pitchFamily="18" charset="-34"/>
              </a:defRPr>
            </a:lvl4pPr>
            <a:lvl5pPr marL="2057400" indent="-228600" eaLnBrk="0" hangingPunct="0">
              <a:defRPr sz="2400">
                <a:solidFill>
                  <a:schemeClr val="tx1"/>
                </a:solidFill>
                <a:latin typeface="Arial" pitchFamily="34" charset="0"/>
                <a:cs typeface="Angsana New" pitchFamily="18" charset="-34"/>
              </a:defRPr>
            </a:lvl5pPr>
            <a:lvl6pPr marL="2514600" indent="-228600" eaLnBrk="0" fontAlgn="base" hangingPunct="0">
              <a:spcBef>
                <a:spcPct val="0"/>
              </a:spcBef>
              <a:spcAft>
                <a:spcPct val="0"/>
              </a:spcAft>
              <a:defRPr sz="2400">
                <a:solidFill>
                  <a:schemeClr val="tx1"/>
                </a:solidFill>
                <a:latin typeface="Arial" pitchFamily="34" charset="0"/>
                <a:cs typeface="Angsana New" pitchFamily="18" charset="-34"/>
              </a:defRPr>
            </a:lvl6pPr>
            <a:lvl7pPr marL="2971800" indent="-228600" eaLnBrk="0" fontAlgn="base" hangingPunct="0">
              <a:spcBef>
                <a:spcPct val="0"/>
              </a:spcBef>
              <a:spcAft>
                <a:spcPct val="0"/>
              </a:spcAft>
              <a:defRPr sz="2400">
                <a:solidFill>
                  <a:schemeClr val="tx1"/>
                </a:solidFill>
                <a:latin typeface="Arial" pitchFamily="34" charset="0"/>
                <a:cs typeface="Angsana New" pitchFamily="18" charset="-34"/>
              </a:defRPr>
            </a:lvl7pPr>
            <a:lvl8pPr marL="3429000" indent="-228600" eaLnBrk="0" fontAlgn="base" hangingPunct="0">
              <a:spcBef>
                <a:spcPct val="0"/>
              </a:spcBef>
              <a:spcAft>
                <a:spcPct val="0"/>
              </a:spcAft>
              <a:defRPr sz="2400">
                <a:solidFill>
                  <a:schemeClr val="tx1"/>
                </a:solidFill>
                <a:latin typeface="Arial" pitchFamily="34" charset="0"/>
                <a:cs typeface="Angsana New" pitchFamily="18" charset="-34"/>
              </a:defRPr>
            </a:lvl8pPr>
            <a:lvl9pPr marL="3886200" indent="-228600" eaLnBrk="0" fontAlgn="base" hangingPunct="0">
              <a:spcBef>
                <a:spcPct val="0"/>
              </a:spcBef>
              <a:spcAft>
                <a:spcPct val="0"/>
              </a:spcAft>
              <a:defRPr sz="2400">
                <a:solidFill>
                  <a:schemeClr val="tx1"/>
                </a:solidFill>
                <a:latin typeface="Arial" pitchFamily="34" charset="0"/>
                <a:cs typeface="Angsana New" pitchFamily="18" charset="-34"/>
              </a:defRPr>
            </a:lvl9pPr>
          </a:lstStyle>
          <a:p>
            <a:pPr eaLnBrk="1" hangingPunct="1">
              <a:spcAft>
                <a:spcPts val="1200"/>
              </a:spcAft>
              <a:buFont typeface="Arial" pitchFamily="34" charset="0"/>
              <a:buChar char="•"/>
              <a:defRPr/>
            </a:pPr>
            <a:r>
              <a:rPr lang="th-TH" sz="3200" b="1" dirty="0" smtClean="0">
                <a:solidFill>
                  <a:srgbClr val="FF0000"/>
                </a:solidFill>
                <a:latin typeface="Cordia New" pitchFamily="34" charset="-34"/>
                <a:cs typeface="Cordia New" pitchFamily="34" charset="-34"/>
              </a:rPr>
              <a:t>ใช้</a:t>
            </a:r>
            <a:r>
              <a:rPr lang="en-US" sz="3200" b="1" dirty="0" smtClean="0">
                <a:solidFill>
                  <a:srgbClr val="FF0000"/>
                </a:solidFill>
                <a:latin typeface="Cordia New" pitchFamily="34" charset="-34"/>
                <a:cs typeface="Cordia New" pitchFamily="34" charset="-34"/>
              </a:rPr>
              <a:t> CPAP </a:t>
            </a:r>
            <a:r>
              <a:rPr lang="th-TH" sz="3200" b="1" dirty="0" smtClean="0">
                <a:solidFill>
                  <a:srgbClr val="FF0000"/>
                </a:solidFill>
                <a:latin typeface="Cordia New" pitchFamily="34" charset="-34"/>
                <a:cs typeface="Cordia New" pitchFamily="34" charset="-34"/>
              </a:rPr>
              <a:t>ตั้งแต่แรกคลอด</a:t>
            </a:r>
            <a:endParaRPr lang="en-US" sz="3200" b="1" dirty="0" smtClean="0">
              <a:solidFill>
                <a:srgbClr val="FF0000"/>
              </a:solidFill>
              <a:latin typeface="Cordia New" pitchFamily="34" charset="-34"/>
              <a:cs typeface="Cordia New" pitchFamily="34" charset="-34"/>
            </a:endParaRPr>
          </a:p>
          <a:p>
            <a:pPr marL="0" indent="0" eaLnBrk="1" hangingPunct="1">
              <a:spcAft>
                <a:spcPts val="1200"/>
              </a:spcAft>
              <a:defRPr/>
            </a:pPr>
            <a:r>
              <a:rPr lang="en-US" sz="3200" b="1" dirty="0" smtClean="0">
                <a:solidFill>
                  <a:srgbClr val="FF0000"/>
                </a:solidFill>
                <a:latin typeface="Cordia New" pitchFamily="34" charset="-34"/>
                <a:cs typeface="Cordia New" pitchFamily="34" charset="-34"/>
              </a:rPr>
              <a:t>    Preterm </a:t>
            </a:r>
            <a:r>
              <a:rPr lang="th-TH" sz="3200" b="1" dirty="0" smtClean="0">
                <a:solidFill>
                  <a:srgbClr val="FF0000"/>
                </a:solidFill>
                <a:latin typeface="Cordia New" pitchFamily="34" charset="-34"/>
                <a:cs typeface="Cordia New" pitchFamily="34" charset="-34"/>
              </a:rPr>
              <a:t>อาจเริ่มต้นด้วย 30</a:t>
            </a:r>
            <a:r>
              <a:rPr lang="en-US" sz="3200" b="1" dirty="0" smtClean="0">
                <a:solidFill>
                  <a:srgbClr val="FF0000"/>
                </a:solidFill>
                <a:latin typeface="Cordia New" pitchFamily="34" charset="-34"/>
                <a:cs typeface="Cordia New" pitchFamily="34" charset="-34"/>
              </a:rPr>
              <a:t>%</a:t>
            </a:r>
          </a:p>
          <a:p>
            <a:pPr eaLnBrk="1" hangingPunct="1">
              <a:spcAft>
                <a:spcPts val="1200"/>
              </a:spcAft>
              <a:buFont typeface="Arial" pitchFamily="34" charset="0"/>
              <a:buChar char="•"/>
              <a:defRPr/>
            </a:pPr>
            <a:r>
              <a:rPr lang="th-TH" sz="3200" b="1" dirty="0" smtClean="0">
                <a:latin typeface="Cordia New" pitchFamily="34" charset="-34"/>
                <a:cs typeface="Cordia New" pitchFamily="34" charset="-34"/>
              </a:rPr>
              <a:t>ติด </a:t>
            </a:r>
            <a:r>
              <a:rPr lang="en-US" sz="3200" b="1" dirty="0" smtClean="0">
                <a:latin typeface="Cordia New" pitchFamily="34" charset="-34"/>
                <a:cs typeface="Cordia New" pitchFamily="34" charset="-34"/>
              </a:rPr>
              <a:t>probe O2 </a:t>
            </a:r>
            <a:r>
              <a:rPr lang="th-TH" sz="3200" b="1" dirty="0" smtClean="0">
                <a:latin typeface="Cordia New" pitchFamily="34" charset="-34"/>
                <a:cs typeface="Cordia New" pitchFamily="34" charset="-34"/>
              </a:rPr>
              <a:t>ที่มือขวา </a:t>
            </a:r>
            <a:endParaRPr lang="en-US" sz="3200" b="1" dirty="0" smtClean="0">
              <a:latin typeface="Cordia New" pitchFamily="34" charset="-34"/>
              <a:cs typeface="Cordia New" pitchFamily="34" charset="-34"/>
            </a:endParaRPr>
          </a:p>
          <a:p>
            <a:pPr eaLnBrk="1" hangingPunct="1">
              <a:buFont typeface="Arial" pitchFamily="34" charset="0"/>
              <a:buChar char="•"/>
              <a:defRPr/>
            </a:pPr>
            <a:r>
              <a:rPr lang="th-TH" sz="3200" b="1" dirty="0" smtClean="0">
                <a:latin typeface="Cordia New" pitchFamily="34" charset="-34"/>
                <a:cs typeface="Cordia New" pitchFamily="34" charset="-34"/>
              </a:rPr>
              <a:t>หากมี </a:t>
            </a:r>
            <a:r>
              <a:rPr lang="en-US" sz="3200" b="1" dirty="0" smtClean="0">
                <a:latin typeface="Cordia New" pitchFamily="34" charset="-34"/>
                <a:cs typeface="Cordia New" pitchFamily="34" charset="-34"/>
              </a:rPr>
              <a:t>blender </a:t>
            </a:r>
            <a:r>
              <a:rPr lang="th-TH" sz="3200" b="1" dirty="0" smtClean="0">
                <a:latin typeface="Cordia New" pitchFamily="34" charset="-34"/>
                <a:cs typeface="Cordia New" pitchFamily="34" charset="-34"/>
              </a:rPr>
              <a:t>ปรับเพิ่ม</a:t>
            </a:r>
          </a:p>
          <a:p>
            <a:pPr marL="0" indent="0" eaLnBrk="1" hangingPunct="1">
              <a:defRPr/>
            </a:pPr>
            <a:r>
              <a:rPr lang="th-TH" sz="3200" b="1" dirty="0" smtClean="0">
                <a:latin typeface="Cordia New" pitchFamily="34" charset="-34"/>
                <a:cs typeface="Cordia New" pitchFamily="34" charset="-34"/>
              </a:rPr>
              <a:t>    ความเข้มข้นของออกซิเจนจนได้</a:t>
            </a:r>
          </a:p>
          <a:p>
            <a:pPr marL="0" indent="0" eaLnBrk="1" hangingPunct="1">
              <a:defRPr/>
            </a:pPr>
            <a:r>
              <a:rPr lang="th-TH" sz="3200" b="1" dirty="0" smtClean="0">
                <a:latin typeface="Cordia New" pitchFamily="34" charset="-34"/>
                <a:cs typeface="Cordia New" pitchFamily="34" charset="-34"/>
              </a:rPr>
              <a:t>    ความอิ่มตัวของออกซิเจนตามเวลา</a:t>
            </a:r>
          </a:p>
          <a:p>
            <a:pPr marL="457200" indent="-457200" eaLnBrk="1" hangingPunct="1">
              <a:buFont typeface="Arial" pitchFamily="34" charset="0"/>
              <a:buChar char="•"/>
              <a:defRPr/>
            </a:pPr>
            <a:r>
              <a:rPr lang="en-US" sz="3200" b="1" dirty="0" smtClean="0">
                <a:solidFill>
                  <a:srgbClr val="FF0000"/>
                </a:solidFill>
                <a:latin typeface="Cordia New" pitchFamily="34" charset="-34"/>
                <a:cs typeface="Cordia New" pitchFamily="34" charset="-34"/>
              </a:rPr>
              <a:t>General  preterm </a:t>
            </a:r>
            <a:r>
              <a:rPr lang="en-US" sz="3200" b="1" dirty="0" err="1" smtClean="0">
                <a:solidFill>
                  <a:srgbClr val="FF0000"/>
                </a:solidFill>
                <a:latin typeface="Cordia New" pitchFamily="34" charset="-34"/>
                <a:cs typeface="Cordia New" pitchFamily="34" charset="-34"/>
              </a:rPr>
              <a:t>careKeep</a:t>
            </a:r>
            <a:r>
              <a:rPr lang="en-US" sz="3200" b="1" dirty="0" smtClean="0">
                <a:solidFill>
                  <a:srgbClr val="FF0000"/>
                </a:solidFill>
                <a:latin typeface="Cordia New" pitchFamily="34" charset="-34"/>
                <a:cs typeface="Cordia New" pitchFamily="34" charset="-34"/>
              </a:rPr>
              <a:t> O2 &gt; 90%</a:t>
            </a:r>
            <a:endParaRPr lang="th-TH" sz="3200" b="1" dirty="0" smtClean="0">
              <a:solidFill>
                <a:srgbClr val="FF0000"/>
              </a:solidFill>
              <a:latin typeface="Cordia New" pitchFamily="34" charset="-34"/>
              <a:cs typeface="Cordia New" pitchFamily="34" charset="-34"/>
            </a:endParaRPr>
          </a:p>
          <a:p>
            <a:pPr marL="0" indent="0" eaLnBrk="1" hangingPunct="1">
              <a:defRPr/>
            </a:pPr>
            <a:endParaRPr lang="th-TH" sz="3200" b="1" dirty="0" smtClean="0">
              <a:latin typeface="Cordia New" pitchFamily="34" charset="-34"/>
              <a:cs typeface="Cordia New" pitchFamily="34" charset="-34"/>
            </a:endParaRPr>
          </a:p>
        </p:txBody>
      </p:sp>
      <p:pic>
        <p:nvPicPr>
          <p:cNvPr id="109573" name="Picture 6" descr="F:\picture\14416179750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4688" y="1295400"/>
            <a:ext cx="3216275"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28459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33539" y="620688"/>
            <a:ext cx="8077200" cy="1143000"/>
          </a:xfrm>
        </p:spPr>
        <p:txBody>
          <a:bodyPr>
            <a:normAutofit fontScale="90000"/>
          </a:bodyPr>
          <a:lstStyle/>
          <a:p>
            <a:pPr algn="ctr" eaLnBrk="1" hangingPunct="1">
              <a:defRPr/>
            </a:pPr>
            <a:r>
              <a:rPr lang="en-US" sz="5300" b="1" dirty="0" smtClean="0">
                <a:latin typeface="Cordia New" pitchFamily="34" charset="-34"/>
                <a:cs typeface="Cordia New" pitchFamily="34" charset="-34"/>
              </a:rPr>
              <a:t>Transfer Preterm </a:t>
            </a:r>
            <a:r>
              <a:rPr lang="th-TH" dirty="0" smtClean="0">
                <a:effectLst/>
                <a:latin typeface="Tahoma" pitchFamily="34" charset="0"/>
                <a:cs typeface="Tahoma" pitchFamily="34" charset="0"/>
              </a:rPr>
              <a:t/>
            </a:r>
            <a:br>
              <a:rPr lang="th-TH" dirty="0" smtClean="0">
                <a:effectLst/>
                <a:latin typeface="Tahoma" pitchFamily="34" charset="0"/>
                <a:cs typeface="Tahoma" pitchFamily="34" charset="0"/>
              </a:rPr>
            </a:br>
            <a:endParaRPr lang="en-US" sz="3600" dirty="0" smtClean="0">
              <a:effectLst/>
              <a:latin typeface="Tahoma" pitchFamily="34" charset="0"/>
              <a:cs typeface="Tahoma" pitchFamily="34" charset="0"/>
            </a:endParaRPr>
          </a:p>
        </p:txBody>
      </p:sp>
      <p:pic>
        <p:nvPicPr>
          <p:cNvPr id="108547" name="Picture 3" descr="F:\picture\144161794297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4208" y="2084097"/>
            <a:ext cx="2134660" cy="284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51" name="TextBox 4"/>
          <p:cNvSpPr txBox="1">
            <a:spLocks noChangeArrowheads="1"/>
          </p:cNvSpPr>
          <p:nvPr/>
        </p:nvSpPr>
        <p:spPr bwMode="auto">
          <a:xfrm>
            <a:off x="444500" y="5741988"/>
            <a:ext cx="80073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ngsana New" pitchFamily="18" charset="-34"/>
              </a:defRPr>
            </a:lvl1pPr>
            <a:lvl2pPr marL="742950" indent="-285750" eaLnBrk="0" hangingPunct="0">
              <a:defRPr sz="2400">
                <a:solidFill>
                  <a:schemeClr val="tx1"/>
                </a:solidFill>
                <a:latin typeface="Arial" pitchFamily="34" charset="0"/>
                <a:cs typeface="Angsana New" pitchFamily="18" charset="-34"/>
              </a:defRPr>
            </a:lvl2pPr>
            <a:lvl3pPr marL="1143000" indent="-228600" eaLnBrk="0" hangingPunct="0">
              <a:defRPr sz="2400">
                <a:solidFill>
                  <a:schemeClr val="tx1"/>
                </a:solidFill>
                <a:latin typeface="Arial" pitchFamily="34" charset="0"/>
                <a:cs typeface="Angsana New" pitchFamily="18" charset="-34"/>
              </a:defRPr>
            </a:lvl3pPr>
            <a:lvl4pPr marL="1600200" indent="-228600" eaLnBrk="0" hangingPunct="0">
              <a:defRPr sz="2400">
                <a:solidFill>
                  <a:schemeClr val="tx1"/>
                </a:solidFill>
                <a:latin typeface="Arial" pitchFamily="34" charset="0"/>
                <a:cs typeface="Angsana New" pitchFamily="18" charset="-34"/>
              </a:defRPr>
            </a:lvl4pPr>
            <a:lvl5pPr marL="2057400" indent="-228600" eaLnBrk="0" hangingPunct="0">
              <a:defRPr sz="2400">
                <a:solidFill>
                  <a:schemeClr val="tx1"/>
                </a:solidFill>
                <a:latin typeface="Arial" pitchFamily="34" charset="0"/>
                <a:cs typeface="Angsana New" pitchFamily="18" charset="-34"/>
              </a:defRPr>
            </a:lvl5pPr>
            <a:lvl6pPr marL="2514600" indent="-228600" eaLnBrk="0" fontAlgn="base" hangingPunct="0">
              <a:spcBef>
                <a:spcPct val="0"/>
              </a:spcBef>
              <a:spcAft>
                <a:spcPct val="0"/>
              </a:spcAft>
              <a:defRPr sz="2400">
                <a:solidFill>
                  <a:schemeClr val="tx1"/>
                </a:solidFill>
                <a:latin typeface="Arial" pitchFamily="34" charset="0"/>
                <a:cs typeface="Angsana New" pitchFamily="18" charset="-34"/>
              </a:defRPr>
            </a:lvl6pPr>
            <a:lvl7pPr marL="2971800" indent="-228600" eaLnBrk="0" fontAlgn="base" hangingPunct="0">
              <a:spcBef>
                <a:spcPct val="0"/>
              </a:spcBef>
              <a:spcAft>
                <a:spcPct val="0"/>
              </a:spcAft>
              <a:defRPr sz="2400">
                <a:solidFill>
                  <a:schemeClr val="tx1"/>
                </a:solidFill>
                <a:latin typeface="Arial" pitchFamily="34" charset="0"/>
                <a:cs typeface="Angsana New" pitchFamily="18" charset="-34"/>
              </a:defRPr>
            </a:lvl7pPr>
            <a:lvl8pPr marL="3429000" indent="-228600" eaLnBrk="0" fontAlgn="base" hangingPunct="0">
              <a:spcBef>
                <a:spcPct val="0"/>
              </a:spcBef>
              <a:spcAft>
                <a:spcPct val="0"/>
              </a:spcAft>
              <a:defRPr sz="2400">
                <a:solidFill>
                  <a:schemeClr val="tx1"/>
                </a:solidFill>
                <a:latin typeface="Arial" pitchFamily="34" charset="0"/>
                <a:cs typeface="Angsana New" pitchFamily="18" charset="-34"/>
              </a:defRPr>
            </a:lvl8pPr>
            <a:lvl9pPr marL="3886200" indent="-228600" eaLnBrk="0" fontAlgn="base" hangingPunct="0">
              <a:spcBef>
                <a:spcPct val="0"/>
              </a:spcBef>
              <a:spcAft>
                <a:spcPct val="0"/>
              </a:spcAft>
              <a:defRPr sz="2400">
                <a:solidFill>
                  <a:schemeClr val="tx1"/>
                </a:solidFill>
                <a:latin typeface="Arial" pitchFamily="34" charset="0"/>
                <a:cs typeface="Angsana New" pitchFamily="18" charset="-34"/>
              </a:defRPr>
            </a:lvl9pPr>
          </a:lstStyle>
          <a:p>
            <a:pPr eaLnBrk="1" hangingPunct="1"/>
            <a:r>
              <a:rPr lang="en-US" dirty="0">
                <a:solidFill>
                  <a:srgbClr val="17375E"/>
                </a:solidFill>
              </a:rPr>
              <a:t> </a:t>
            </a:r>
            <a:r>
              <a:rPr lang="en-US" dirty="0" smtClean="0">
                <a:solidFill>
                  <a:srgbClr val="17375E"/>
                </a:solidFill>
              </a:rPr>
              <a:t> monitor O2 + Transport incubator + T-piece </a:t>
            </a:r>
            <a:r>
              <a:rPr lang="en-US" dirty="0">
                <a:solidFill>
                  <a:srgbClr val="17375E"/>
                </a:solidFill>
              </a:rPr>
              <a:t>resuscitator</a:t>
            </a:r>
            <a:endParaRPr lang="th-TH" dirty="0">
              <a:solidFill>
                <a:srgbClr val="17375E"/>
              </a:solidFill>
            </a:endParaRPr>
          </a:p>
        </p:txBody>
      </p:sp>
      <p:pic>
        <p:nvPicPr>
          <p:cNvPr id="614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82097" y="2335440"/>
            <a:ext cx="3332156" cy="2547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11324" y="2548843"/>
            <a:ext cx="2730295" cy="2042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98969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สี่เหลี่ยมผืนผ้า 1"/>
          <p:cNvSpPr/>
          <p:nvPr/>
        </p:nvSpPr>
        <p:spPr>
          <a:xfrm>
            <a:off x="611560" y="836712"/>
            <a:ext cx="7488832" cy="1569660"/>
          </a:xfrm>
          <a:prstGeom prst="rect">
            <a:avLst/>
          </a:prstGeom>
        </p:spPr>
        <p:txBody>
          <a:bodyPr wrap="square">
            <a:spAutoFit/>
          </a:bodyPr>
          <a:lstStyle/>
          <a:p>
            <a:pPr algn="ctr"/>
            <a:r>
              <a:rPr lang="th-TH" sz="4800" b="1" dirty="0" smtClean="0"/>
              <a:t>เลี้ยงอย่างไรให้อยู่รอดปลอดภัย คุณภาพชีวิตดี ไม่มีภาวะแทรกซ้อน</a:t>
            </a:r>
            <a:endParaRPr lang="th-TH" sz="4800" b="1"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6231" y="2924944"/>
            <a:ext cx="5076564"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9671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ผลการค้นหารูปภาพสำหรับ complication preter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8" y="0"/>
            <a:ext cx="9132942" cy="594928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547664" y="5949280"/>
            <a:ext cx="5976664" cy="646331"/>
          </a:xfrm>
          <a:prstGeom prst="rect">
            <a:avLst/>
          </a:prstGeom>
          <a:noFill/>
        </p:spPr>
        <p:txBody>
          <a:bodyPr wrap="square" rtlCol="0">
            <a:spAutoFit/>
          </a:bodyPr>
          <a:lstStyle/>
          <a:p>
            <a:r>
              <a:rPr lang="th-TH" sz="3600" b="1" dirty="0" smtClean="0">
                <a:solidFill>
                  <a:srgbClr val="FF0000"/>
                </a:solidFill>
              </a:rPr>
              <a:t>สรุปว่าทุกระบบในร่างกายไม่สมบูรณ์</a:t>
            </a:r>
            <a:endParaRPr lang="th-TH" sz="3600" b="1" dirty="0">
              <a:solidFill>
                <a:srgbClr val="FF0000"/>
              </a:solidFill>
            </a:endParaRPr>
          </a:p>
        </p:txBody>
      </p:sp>
    </p:spTree>
    <p:extLst>
      <p:ext uri="{BB962C8B-B14F-4D97-AF65-F5344CB8AC3E}">
        <p14:creationId xmlns:p14="http://schemas.microsoft.com/office/powerpoint/2010/main" val="707896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1137" y="260648"/>
            <a:ext cx="5299849" cy="584775"/>
          </a:xfrm>
          <a:prstGeom prst="rect">
            <a:avLst/>
          </a:prstGeom>
          <a:noFill/>
        </p:spPr>
        <p:txBody>
          <a:bodyPr wrap="none" rtlCol="0">
            <a:spAutoFit/>
          </a:bodyPr>
          <a:lstStyle/>
          <a:p>
            <a:r>
              <a:rPr lang="th-TH" sz="3200" b="1" dirty="0" smtClean="0"/>
              <a:t>ระบบทางเดินหายใจและระบบหลอดเลือด</a:t>
            </a:r>
            <a:endParaRPr lang="th-TH" sz="3200" b="1"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062842"/>
            <a:ext cx="3925072"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652120" y="1827981"/>
            <a:ext cx="3279937" cy="1815882"/>
          </a:xfrm>
          <a:prstGeom prst="rect">
            <a:avLst/>
          </a:prstGeom>
          <a:noFill/>
        </p:spPr>
        <p:txBody>
          <a:bodyPr wrap="square" rtlCol="0">
            <a:spAutoFit/>
          </a:bodyPr>
          <a:lstStyle/>
          <a:p>
            <a:r>
              <a:rPr lang="en-US" dirty="0" smtClean="0"/>
              <a:t>Keep O2sat &gt; 90%</a:t>
            </a:r>
          </a:p>
          <a:p>
            <a:r>
              <a:rPr lang="th-TH" b="1" dirty="0" smtClean="0"/>
              <a:t>ให้สารลดแรงตึงผิวเมื่อ</a:t>
            </a:r>
            <a:r>
              <a:rPr lang="th-TH" b="1" dirty="0" smtClean="0"/>
              <a:t>มี</a:t>
            </a:r>
          </a:p>
          <a:p>
            <a:r>
              <a:rPr lang="th-TH" b="1" dirty="0" smtClean="0"/>
              <a:t>ข้อ</a:t>
            </a:r>
            <a:r>
              <a:rPr lang="th-TH" b="1" dirty="0" smtClean="0"/>
              <a:t>บ่งชี้</a:t>
            </a:r>
            <a:endParaRPr lang="en-US" b="1" dirty="0" smtClean="0"/>
          </a:p>
          <a:p>
            <a:endParaRPr lang="th-TH" dirty="0"/>
          </a:p>
        </p:txBody>
      </p:sp>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6447" y="3667963"/>
            <a:ext cx="2247900" cy="299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331640" y="4882235"/>
            <a:ext cx="3081293" cy="584775"/>
          </a:xfrm>
          <a:prstGeom prst="rect">
            <a:avLst/>
          </a:prstGeom>
          <a:noFill/>
        </p:spPr>
        <p:txBody>
          <a:bodyPr wrap="none" rtlCol="0">
            <a:spAutoFit/>
          </a:bodyPr>
          <a:lstStyle/>
          <a:p>
            <a:r>
              <a:rPr lang="th-TH" sz="3200" b="1" dirty="0" smtClean="0"/>
              <a:t>ระมัดระวังการให้สารน้ำ</a:t>
            </a:r>
            <a:endParaRPr lang="th-TH" sz="3200" b="1" dirty="0"/>
          </a:p>
        </p:txBody>
      </p:sp>
      <p:sp>
        <p:nvSpPr>
          <p:cNvPr id="6" name="ลูกศรขวา 5"/>
          <p:cNvSpPr/>
          <p:nvPr/>
        </p:nvSpPr>
        <p:spPr>
          <a:xfrm>
            <a:off x="4572000" y="4990171"/>
            <a:ext cx="737094" cy="3689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741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4646477" y="2057269"/>
            <a:ext cx="76835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447492" y="1033572"/>
            <a:ext cx="4499373" cy="523220"/>
          </a:xfrm>
          <a:prstGeom prst="rect">
            <a:avLst/>
          </a:prstGeom>
          <a:noFill/>
          <a:ln w="57150">
            <a:solidFill>
              <a:schemeClr val="tx2">
                <a:lumMod val="60000"/>
                <a:lumOff val="40000"/>
              </a:schemeClr>
            </a:solidFill>
          </a:ln>
        </p:spPr>
        <p:txBody>
          <a:bodyPr wrap="none" rtlCol="0">
            <a:spAutoFit/>
          </a:bodyPr>
          <a:lstStyle/>
          <a:p>
            <a:r>
              <a:rPr lang="en-US" dirty="0" smtClean="0"/>
              <a:t>RDS ,</a:t>
            </a:r>
            <a:r>
              <a:rPr lang="en-US" dirty="0" err="1" smtClean="0"/>
              <a:t>Pneumothorax,BPD,AOP</a:t>
            </a:r>
            <a:endParaRPr lang="th-TH" dirty="0"/>
          </a:p>
        </p:txBody>
      </p:sp>
      <p:sp>
        <p:nvSpPr>
          <p:cNvPr id="7" name="TextBox 6"/>
          <p:cNvSpPr txBox="1"/>
          <p:nvPr/>
        </p:nvSpPr>
        <p:spPr>
          <a:xfrm>
            <a:off x="2411760" y="4201924"/>
            <a:ext cx="958468" cy="523220"/>
          </a:xfrm>
          <a:prstGeom prst="rect">
            <a:avLst/>
          </a:prstGeom>
          <a:noFill/>
          <a:ln w="57150">
            <a:solidFill>
              <a:schemeClr val="tx2">
                <a:lumMod val="60000"/>
                <a:lumOff val="40000"/>
              </a:schemeClr>
            </a:solidFill>
          </a:ln>
        </p:spPr>
        <p:txBody>
          <a:bodyPr wrap="none" rtlCol="0">
            <a:spAutoFit/>
          </a:bodyPr>
          <a:lstStyle/>
          <a:p>
            <a:r>
              <a:rPr lang="en-US" dirty="0" smtClean="0"/>
              <a:t> PDA </a:t>
            </a:r>
            <a:endParaRPr lang="th-TH" dirty="0"/>
          </a:p>
        </p:txBody>
      </p:sp>
    </p:spTree>
    <p:extLst>
      <p:ext uri="{BB962C8B-B14F-4D97-AF65-F5344CB8AC3E}">
        <p14:creationId xmlns:p14="http://schemas.microsoft.com/office/powerpoint/2010/main" val="1228646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48632" y="472315"/>
            <a:ext cx="4264309" cy="584775"/>
          </a:xfrm>
          <a:prstGeom prst="rect">
            <a:avLst/>
          </a:prstGeom>
          <a:noFill/>
        </p:spPr>
        <p:txBody>
          <a:bodyPr wrap="none" rtlCol="0">
            <a:spAutoFit/>
          </a:bodyPr>
          <a:lstStyle/>
          <a:p>
            <a:r>
              <a:rPr lang="th-TH" sz="3200" b="1" dirty="0" smtClean="0"/>
              <a:t>ระบบควบคุมอุณหภูมิของร่างกาย</a:t>
            </a:r>
            <a:endParaRPr lang="th-TH" sz="3200" b="1" dirty="0"/>
          </a:p>
        </p:txBody>
      </p:sp>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77453" y="2654473"/>
            <a:ext cx="3420380" cy="2276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334494"/>
            <a:ext cx="2470138" cy="3596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54867" y="1857956"/>
            <a:ext cx="2309037" cy="3076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70919" y="5759677"/>
            <a:ext cx="8726914" cy="523220"/>
          </a:xfrm>
          <a:prstGeom prst="rect">
            <a:avLst/>
          </a:prstGeom>
          <a:noFill/>
        </p:spPr>
        <p:txBody>
          <a:bodyPr wrap="square" rtlCol="0">
            <a:spAutoFit/>
          </a:bodyPr>
          <a:lstStyle/>
          <a:p>
            <a:r>
              <a:rPr lang="th-TH" b="1" dirty="0" smtClean="0"/>
              <a:t>ลดการนำความร้อน          ลดการพาความร้อน          ลดการแผ่รังสีความร้อน</a:t>
            </a:r>
            <a:endParaRPr lang="th-TH" b="1" dirty="0"/>
          </a:p>
        </p:txBody>
      </p:sp>
      <p:sp>
        <p:nvSpPr>
          <p:cNvPr id="4" name="TextBox 3"/>
          <p:cNvSpPr txBox="1"/>
          <p:nvPr/>
        </p:nvSpPr>
        <p:spPr>
          <a:xfrm>
            <a:off x="6084168" y="1458362"/>
            <a:ext cx="2265364" cy="523220"/>
          </a:xfrm>
          <a:prstGeom prst="rect">
            <a:avLst/>
          </a:prstGeom>
          <a:noFill/>
          <a:ln w="57150">
            <a:solidFill>
              <a:schemeClr val="tx2">
                <a:lumMod val="60000"/>
                <a:lumOff val="40000"/>
              </a:schemeClr>
            </a:solidFill>
          </a:ln>
        </p:spPr>
        <p:txBody>
          <a:bodyPr wrap="none" rtlCol="0">
            <a:spAutoFit/>
          </a:bodyPr>
          <a:lstStyle/>
          <a:p>
            <a:r>
              <a:rPr lang="en-US" dirty="0" smtClean="0"/>
              <a:t> Hypothermia </a:t>
            </a:r>
            <a:endParaRPr lang="th-TH" dirty="0"/>
          </a:p>
        </p:txBody>
      </p:sp>
    </p:spTree>
    <p:extLst>
      <p:ext uri="{BB962C8B-B14F-4D97-AF65-F5344CB8AC3E}">
        <p14:creationId xmlns:p14="http://schemas.microsoft.com/office/powerpoint/2010/main" val="1386998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1137" y="260648"/>
            <a:ext cx="5040162" cy="584775"/>
          </a:xfrm>
          <a:prstGeom prst="rect">
            <a:avLst/>
          </a:prstGeom>
          <a:noFill/>
        </p:spPr>
        <p:txBody>
          <a:bodyPr wrap="none" rtlCol="0">
            <a:spAutoFit/>
          </a:bodyPr>
          <a:lstStyle/>
          <a:p>
            <a:r>
              <a:rPr lang="th-TH" sz="3200" b="1" dirty="0" smtClean="0"/>
              <a:t>ระบบภูมิคุ้มกันและระบบทางเดินอาหาร</a:t>
            </a:r>
            <a:endParaRPr lang="th-TH" sz="3200" b="1" dirty="0"/>
          </a:p>
        </p:txBody>
      </p:sp>
      <p:sp>
        <p:nvSpPr>
          <p:cNvPr id="4" name="TextBox 3"/>
          <p:cNvSpPr txBox="1"/>
          <p:nvPr/>
        </p:nvSpPr>
        <p:spPr>
          <a:xfrm>
            <a:off x="6133267" y="1867931"/>
            <a:ext cx="2661306" cy="1815882"/>
          </a:xfrm>
          <a:prstGeom prst="rect">
            <a:avLst/>
          </a:prstGeom>
          <a:noFill/>
        </p:spPr>
        <p:txBody>
          <a:bodyPr wrap="none" rtlCol="0">
            <a:spAutoFit/>
          </a:bodyPr>
          <a:lstStyle/>
          <a:p>
            <a:r>
              <a:rPr lang="th-TH" b="1" dirty="0" smtClean="0"/>
              <a:t>เริ่มกินครั้งละน้อย</a:t>
            </a:r>
          </a:p>
          <a:p>
            <a:r>
              <a:rPr lang="th-TH" b="1" dirty="0" smtClean="0"/>
              <a:t> ค่อยๆ เพิ่ม</a:t>
            </a:r>
          </a:p>
          <a:p>
            <a:r>
              <a:rPr lang="th-TH" b="1" dirty="0" smtClean="0"/>
              <a:t>สังเกตว่าท้องอืดหรือไม่</a:t>
            </a:r>
            <a:endParaRPr lang="en-US" b="1" dirty="0" smtClean="0"/>
          </a:p>
          <a:p>
            <a:endParaRPr lang="th-TH" dirty="0"/>
          </a:p>
        </p:txBody>
      </p:sp>
      <p:sp>
        <p:nvSpPr>
          <p:cNvPr id="6" name="ลูกศรขวา 5"/>
          <p:cNvSpPr/>
          <p:nvPr/>
        </p:nvSpPr>
        <p:spPr>
          <a:xfrm>
            <a:off x="4552345" y="5436232"/>
            <a:ext cx="737094" cy="3689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74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5314176" y="2324159"/>
            <a:ext cx="76835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5155" y="1250719"/>
            <a:ext cx="2975937" cy="2234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840" y="1351404"/>
            <a:ext cx="21336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4128" y="3853190"/>
            <a:ext cx="2754412" cy="2642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175155" y="5359073"/>
            <a:ext cx="1853392" cy="523220"/>
          </a:xfrm>
          <a:prstGeom prst="rect">
            <a:avLst/>
          </a:prstGeom>
          <a:noFill/>
        </p:spPr>
        <p:txBody>
          <a:bodyPr wrap="none" rtlCol="0">
            <a:spAutoFit/>
          </a:bodyPr>
          <a:lstStyle/>
          <a:p>
            <a:r>
              <a:rPr lang="th-TH" b="1" dirty="0" smtClean="0"/>
              <a:t>ระวังการติดเชื้อ</a:t>
            </a:r>
            <a:endParaRPr lang="th-TH" b="1" dirty="0"/>
          </a:p>
        </p:txBody>
      </p:sp>
      <p:sp>
        <p:nvSpPr>
          <p:cNvPr id="5" name="TextBox 4"/>
          <p:cNvSpPr txBox="1"/>
          <p:nvPr/>
        </p:nvSpPr>
        <p:spPr>
          <a:xfrm>
            <a:off x="6876256" y="1052736"/>
            <a:ext cx="941861" cy="523220"/>
          </a:xfrm>
          <a:prstGeom prst="rect">
            <a:avLst/>
          </a:prstGeom>
          <a:noFill/>
          <a:ln w="57150">
            <a:solidFill>
              <a:schemeClr val="tx2">
                <a:lumMod val="60000"/>
                <a:lumOff val="40000"/>
              </a:schemeClr>
            </a:solidFill>
          </a:ln>
        </p:spPr>
        <p:txBody>
          <a:bodyPr wrap="none" rtlCol="0">
            <a:spAutoFit/>
          </a:bodyPr>
          <a:lstStyle/>
          <a:p>
            <a:r>
              <a:rPr lang="en-US" dirty="0" smtClean="0"/>
              <a:t> NEC </a:t>
            </a:r>
            <a:endParaRPr lang="th-TH" dirty="0"/>
          </a:p>
        </p:txBody>
      </p:sp>
      <p:sp>
        <p:nvSpPr>
          <p:cNvPr id="7" name="TextBox 6"/>
          <p:cNvSpPr txBox="1"/>
          <p:nvPr/>
        </p:nvSpPr>
        <p:spPr>
          <a:xfrm>
            <a:off x="1757340" y="4603883"/>
            <a:ext cx="2271207" cy="523220"/>
          </a:xfrm>
          <a:prstGeom prst="rect">
            <a:avLst/>
          </a:prstGeom>
          <a:noFill/>
          <a:ln w="57150">
            <a:solidFill>
              <a:schemeClr val="tx2">
                <a:lumMod val="60000"/>
                <a:lumOff val="40000"/>
              </a:schemeClr>
            </a:solidFill>
          </a:ln>
        </p:spPr>
        <p:txBody>
          <a:bodyPr wrap="square" rtlCol="0">
            <a:spAutoFit/>
          </a:bodyPr>
          <a:lstStyle/>
          <a:p>
            <a:r>
              <a:rPr lang="en-US" dirty="0" smtClean="0"/>
              <a:t>   VAP,CLABSI</a:t>
            </a:r>
            <a:endParaRPr lang="th-TH" dirty="0"/>
          </a:p>
        </p:txBody>
      </p:sp>
    </p:spTree>
    <p:extLst>
      <p:ext uri="{BB962C8B-B14F-4D97-AF65-F5344CB8AC3E}">
        <p14:creationId xmlns:p14="http://schemas.microsoft.com/office/powerpoint/2010/main" val="225337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11760" y="548680"/>
            <a:ext cx="4193777" cy="769441"/>
          </a:xfrm>
          <a:prstGeom prst="rect">
            <a:avLst/>
          </a:prstGeom>
          <a:noFill/>
        </p:spPr>
        <p:txBody>
          <a:bodyPr wrap="none" rtlCol="0">
            <a:spAutoFit/>
          </a:bodyPr>
          <a:lstStyle/>
          <a:p>
            <a:r>
              <a:rPr lang="th-TH" sz="4400" b="1" dirty="0" smtClean="0"/>
              <a:t>ตรวจคัดกรองและวัคซีน</a:t>
            </a:r>
            <a:endParaRPr lang="th-TH" sz="4400" b="1" dirty="0"/>
          </a:p>
        </p:txBody>
      </p:sp>
      <p:sp>
        <p:nvSpPr>
          <p:cNvPr id="3" name="TextBox 2"/>
          <p:cNvSpPr txBox="1"/>
          <p:nvPr/>
        </p:nvSpPr>
        <p:spPr>
          <a:xfrm>
            <a:off x="971600" y="1700808"/>
            <a:ext cx="5758308" cy="5262979"/>
          </a:xfrm>
          <a:prstGeom prst="rect">
            <a:avLst/>
          </a:prstGeom>
          <a:noFill/>
        </p:spPr>
        <p:txBody>
          <a:bodyPr wrap="none" rtlCol="0">
            <a:spAutoFit/>
          </a:bodyPr>
          <a:lstStyle/>
          <a:p>
            <a:pPr marL="457200" indent="-457200">
              <a:buFont typeface="Arial" pitchFamily="34" charset="0"/>
              <a:buChar char="•"/>
            </a:pPr>
            <a:r>
              <a:rPr lang="th-TH" dirty="0" smtClean="0"/>
              <a:t>ตรวจหูก่อนกลับบ้าน</a:t>
            </a:r>
          </a:p>
          <a:p>
            <a:endParaRPr lang="th-TH" dirty="0" smtClean="0"/>
          </a:p>
          <a:p>
            <a:endParaRPr lang="th-TH" dirty="0" smtClean="0"/>
          </a:p>
          <a:p>
            <a:pPr marL="457200" indent="-457200">
              <a:buFont typeface="Arial" pitchFamily="34" charset="0"/>
              <a:buChar char="•"/>
            </a:pPr>
            <a:r>
              <a:rPr lang="th-TH" dirty="0" smtClean="0"/>
              <a:t>ตรวจตาประเมิน </a:t>
            </a:r>
            <a:r>
              <a:rPr lang="en-US" dirty="0" smtClean="0"/>
              <a:t>ROP</a:t>
            </a:r>
          </a:p>
          <a:p>
            <a:r>
              <a:rPr lang="th-TH" dirty="0" smtClean="0"/>
              <a:t>       เมื่ออายุ 30 วันหรืออายุหลังคลอด</a:t>
            </a:r>
            <a:r>
              <a:rPr lang="en-US" dirty="0" smtClean="0"/>
              <a:t>&gt; 32 </a:t>
            </a:r>
            <a:r>
              <a:rPr lang="th-TH" dirty="0" smtClean="0"/>
              <a:t>สัปดาห์ **</a:t>
            </a:r>
          </a:p>
          <a:p>
            <a:endParaRPr lang="th-TH" dirty="0" smtClean="0"/>
          </a:p>
          <a:p>
            <a:pPr marL="457200" indent="-457200">
              <a:buFont typeface="Arial" pitchFamily="34" charset="0"/>
              <a:buChar char="•"/>
            </a:pPr>
            <a:r>
              <a:rPr lang="th-TH" dirty="0" smtClean="0"/>
              <a:t>ฉีดวัคซีน</a:t>
            </a:r>
            <a:r>
              <a:rPr lang="th-TH" dirty="0" err="1" smtClean="0"/>
              <a:t>ไวรัส</a:t>
            </a:r>
            <a:r>
              <a:rPr lang="th-TH" dirty="0" smtClean="0"/>
              <a:t>ตับอักเสบบีเมื่อน้ำหนัก </a:t>
            </a:r>
            <a:r>
              <a:rPr lang="en-US" dirty="0" smtClean="0"/>
              <a:t>&gt; 2000 </a:t>
            </a:r>
            <a:r>
              <a:rPr lang="th-TH" dirty="0" smtClean="0"/>
              <a:t>กรัม</a:t>
            </a:r>
          </a:p>
          <a:p>
            <a:endParaRPr lang="th-TH" dirty="0" smtClean="0"/>
          </a:p>
          <a:p>
            <a:endParaRPr lang="th-TH" dirty="0" smtClean="0"/>
          </a:p>
          <a:p>
            <a:pPr marL="457200" indent="-457200">
              <a:buFont typeface="Arial" pitchFamily="34" charset="0"/>
              <a:buChar char="•"/>
            </a:pPr>
            <a:r>
              <a:rPr lang="th-TH" dirty="0" err="1" smtClean="0"/>
              <a:t>อัลต</a:t>
            </a:r>
            <a:r>
              <a:rPr lang="th-TH" dirty="0" smtClean="0"/>
              <a:t>ร้า</a:t>
            </a:r>
            <a:r>
              <a:rPr lang="th-TH" dirty="0" err="1" smtClean="0"/>
              <a:t>ซาวด์</a:t>
            </a:r>
            <a:r>
              <a:rPr lang="th-TH" dirty="0" smtClean="0"/>
              <a:t>สมองประเมิน </a:t>
            </a:r>
            <a:r>
              <a:rPr lang="en-US" dirty="0" smtClean="0"/>
              <a:t>IVH</a:t>
            </a:r>
          </a:p>
          <a:p>
            <a:r>
              <a:rPr lang="th-TH" dirty="0" smtClean="0"/>
              <a:t>       เมื่อ</a:t>
            </a:r>
            <a:r>
              <a:rPr lang="th-TH" dirty="0" smtClean="0"/>
              <a:t>อายุ 3-7 วัน **</a:t>
            </a:r>
          </a:p>
          <a:p>
            <a:pPr marL="457200" indent="-457200">
              <a:buFont typeface="Arial" pitchFamily="34" charset="0"/>
              <a:buChar char="•"/>
            </a:pPr>
            <a:endParaRPr lang="th-TH" dirty="0"/>
          </a:p>
        </p:txBody>
      </p:sp>
      <p:sp>
        <p:nvSpPr>
          <p:cNvPr id="4" name="TextBox 3"/>
          <p:cNvSpPr txBox="1"/>
          <p:nvPr/>
        </p:nvSpPr>
        <p:spPr>
          <a:xfrm>
            <a:off x="7020272" y="6257809"/>
            <a:ext cx="2024128" cy="523220"/>
          </a:xfrm>
          <a:prstGeom prst="rect">
            <a:avLst/>
          </a:prstGeom>
          <a:noFill/>
        </p:spPr>
        <p:txBody>
          <a:bodyPr wrap="square" rtlCol="0">
            <a:spAutoFit/>
          </a:bodyPr>
          <a:lstStyle/>
          <a:p>
            <a:r>
              <a:rPr lang="th-TH" dirty="0" smtClean="0"/>
              <a:t>** </a:t>
            </a:r>
            <a:r>
              <a:rPr lang="th-TH" sz="2400" i="1" dirty="0" smtClean="0"/>
              <a:t>เฉพาะมีข้อบ่งชี้</a:t>
            </a:r>
            <a:endParaRPr lang="th-TH" sz="2400" i="1"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3095" y="1549615"/>
            <a:ext cx="1431106" cy="1071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7925" y="2621563"/>
            <a:ext cx="1598431" cy="1200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29908" y="4121051"/>
            <a:ext cx="1812078" cy="121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5"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60032" y="5511307"/>
            <a:ext cx="1504645"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6359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548680"/>
            <a:ext cx="4195109"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699792" y="4941168"/>
            <a:ext cx="5040560" cy="1107996"/>
          </a:xfrm>
          <a:prstGeom prst="rect">
            <a:avLst/>
          </a:prstGeom>
          <a:noFill/>
        </p:spPr>
        <p:txBody>
          <a:bodyPr wrap="square" rtlCol="0">
            <a:spAutoFit/>
          </a:bodyPr>
          <a:lstStyle/>
          <a:p>
            <a:r>
              <a:rPr lang="th-TH" sz="6600" b="1" dirty="0" smtClean="0"/>
              <a:t>ขอบคุณคะ</a:t>
            </a:r>
            <a:endParaRPr lang="th-TH" sz="6600" b="1" dirty="0"/>
          </a:p>
        </p:txBody>
      </p:sp>
    </p:spTree>
    <p:extLst>
      <p:ext uri="{BB962C8B-B14F-4D97-AF65-F5344CB8AC3E}">
        <p14:creationId xmlns:p14="http://schemas.microsoft.com/office/powerpoint/2010/main" val="1341135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sz="3600" b="1" dirty="0" smtClean="0"/>
              <a:t>Terminology</a:t>
            </a:r>
            <a:endParaRPr lang="en-US" sz="3600" b="1" dirty="0"/>
          </a:p>
        </p:txBody>
      </p:sp>
      <p:sp>
        <p:nvSpPr>
          <p:cNvPr id="6147" name="Rectangle 3"/>
          <p:cNvSpPr>
            <a:spLocks noGrp="1" noChangeArrowheads="1"/>
          </p:cNvSpPr>
          <p:nvPr>
            <p:ph type="body" idx="1"/>
          </p:nvPr>
        </p:nvSpPr>
        <p:spPr>
          <a:xfrm>
            <a:off x="1115616" y="1628800"/>
            <a:ext cx="6696744" cy="2332856"/>
          </a:xfrm>
        </p:spPr>
        <p:txBody>
          <a:bodyPr/>
          <a:lstStyle/>
          <a:p>
            <a:r>
              <a:rPr lang="nb-NO" sz="2800" b="1" dirty="0"/>
              <a:t>Low birth weight   &lt; 2.5 kg</a:t>
            </a:r>
          </a:p>
          <a:p>
            <a:r>
              <a:rPr lang="nb-NO" sz="2800" b="1" dirty="0"/>
              <a:t>Very Low Birth Weight &lt; 1.5 kg</a:t>
            </a:r>
          </a:p>
          <a:p>
            <a:r>
              <a:rPr lang="nb-NO" sz="2800" b="1" dirty="0"/>
              <a:t>Extremely Low birth Weight &lt; 1.0 kg</a:t>
            </a:r>
          </a:p>
          <a:p>
            <a:r>
              <a:rPr lang="nb-NO" sz="2800" b="1" dirty="0"/>
              <a:t>Premature &lt; 37 </a:t>
            </a:r>
            <a:r>
              <a:rPr lang="nb-NO" sz="2800" b="1" dirty="0" smtClean="0"/>
              <a:t>weeks</a:t>
            </a:r>
            <a:endParaRPr lang="nb-NO" sz="2800" b="1" dirty="0"/>
          </a:p>
        </p:txBody>
      </p:sp>
      <p:pic>
        <p:nvPicPr>
          <p:cNvPr id="819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4293096"/>
            <a:ext cx="4032448"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58084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en-US" dirty="0" smtClean="0"/>
              <a:t>Preterm </a:t>
            </a:r>
            <a:r>
              <a:rPr lang="en-US" dirty="0" err="1" smtClean="0"/>
              <a:t>vs</a:t>
            </a:r>
            <a:r>
              <a:rPr lang="en-US" dirty="0" smtClean="0"/>
              <a:t> Term</a:t>
            </a:r>
            <a:endParaRPr lang="th-TH"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1" y="1412776"/>
            <a:ext cx="7200800"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8736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en-US" dirty="0" smtClean="0"/>
              <a:t>Notify </a:t>
            </a:r>
            <a:r>
              <a:rPr lang="th-TH" dirty="0" smtClean="0"/>
              <a:t>จากห้องคลอด</a:t>
            </a:r>
            <a:endParaRPr lang="th-TH" dirty="0"/>
          </a:p>
        </p:txBody>
      </p:sp>
      <p:sp>
        <p:nvSpPr>
          <p:cNvPr id="3" name="ตัวแทนเนื้อหา 2"/>
          <p:cNvSpPr>
            <a:spLocks noGrp="1"/>
          </p:cNvSpPr>
          <p:nvPr>
            <p:ph idx="1"/>
          </p:nvPr>
        </p:nvSpPr>
        <p:spPr/>
        <p:txBody>
          <a:bodyPr/>
          <a:lstStyle/>
          <a:p>
            <a:r>
              <a:rPr lang="th-TH" dirty="0" smtClean="0">
                <a:latin typeface="+mj-lt"/>
              </a:rPr>
              <a:t>มารดา </a:t>
            </a:r>
            <a:r>
              <a:rPr lang="en-US" dirty="0" smtClean="0">
                <a:latin typeface="+mj-lt"/>
              </a:rPr>
              <a:t>G3P2 GA 28 </a:t>
            </a:r>
            <a:r>
              <a:rPr lang="en-US" dirty="0" err="1" smtClean="0">
                <a:latin typeface="+mj-lt"/>
              </a:rPr>
              <a:t>wk</a:t>
            </a:r>
            <a:r>
              <a:rPr lang="en-US" dirty="0" smtClean="0">
                <a:latin typeface="+mj-lt"/>
              </a:rPr>
              <a:t> EFW 950 </a:t>
            </a:r>
            <a:r>
              <a:rPr lang="th-TH" dirty="0" smtClean="0">
                <a:latin typeface="+mj-lt"/>
              </a:rPr>
              <a:t>กรัม </a:t>
            </a:r>
            <a:r>
              <a:rPr lang="en-US" dirty="0" smtClean="0">
                <a:latin typeface="+mj-lt"/>
              </a:rPr>
              <a:t>PPROM 27 </a:t>
            </a:r>
            <a:r>
              <a:rPr lang="th-TH" dirty="0" smtClean="0">
                <a:latin typeface="+mj-lt"/>
              </a:rPr>
              <a:t>วัน </a:t>
            </a:r>
            <a:r>
              <a:rPr lang="en-US" dirty="0" smtClean="0">
                <a:latin typeface="+mj-lt"/>
              </a:rPr>
              <a:t>with maternal </a:t>
            </a:r>
            <a:r>
              <a:rPr lang="en-US" dirty="0" err="1" smtClean="0">
                <a:latin typeface="+mj-lt"/>
              </a:rPr>
              <a:t>oligohydramnios</a:t>
            </a:r>
            <a:r>
              <a:rPr lang="en-US" dirty="0" smtClean="0">
                <a:latin typeface="+mj-lt"/>
              </a:rPr>
              <a:t> </a:t>
            </a:r>
          </a:p>
          <a:p>
            <a:r>
              <a:rPr lang="th-TH" dirty="0" smtClean="0">
                <a:latin typeface="+mj-lt"/>
              </a:rPr>
              <a:t>ปฏิเสธโรคประจำตัวอื่น  ผลเลือดตอนฝากครรภ์ปกติ</a:t>
            </a:r>
            <a:endParaRPr lang="en-US" dirty="0" smtClean="0">
              <a:latin typeface="+mj-lt"/>
            </a:endParaRPr>
          </a:p>
          <a:p>
            <a:r>
              <a:rPr lang="th-TH" dirty="0" smtClean="0">
                <a:latin typeface="+mj-lt"/>
              </a:rPr>
              <a:t>ได้รับ </a:t>
            </a:r>
            <a:r>
              <a:rPr lang="en-US" dirty="0" smtClean="0">
                <a:latin typeface="+mj-lt"/>
              </a:rPr>
              <a:t>dexamethasone </a:t>
            </a:r>
            <a:r>
              <a:rPr lang="th-TH" dirty="0" smtClean="0">
                <a:latin typeface="+mj-lt"/>
              </a:rPr>
              <a:t> </a:t>
            </a:r>
            <a:r>
              <a:rPr lang="en-US" dirty="0" smtClean="0">
                <a:latin typeface="+mj-lt"/>
              </a:rPr>
              <a:t>4 dose  </a:t>
            </a:r>
            <a:r>
              <a:rPr lang="th-TH" dirty="0" smtClean="0">
                <a:latin typeface="+mj-lt"/>
              </a:rPr>
              <a:t>ก่อนคลอด</a:t>
            </a:r>
          </a:p>
          <a:p>
            <a:r>
              <a:rPr lang="en-US" dirty="0" smtClean="0">
                <a:latin typeface="+mj-lt"/>
              </a:rPr>
              <a:t>Set C/S now </a:t>
            </a:r>
          </a:p>
          <a:p>
            <a:pPr marL="0" indent="0">
              <a:buNone/>
            </a:pPr>
            <a:endParaRPr lang="en-US" dirty="0" smtClean="0"/>
          </a:p>
          <a:p>
            <a:endParaRPr lang="th-TH"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4584340"/>
            <a:ext cx="1651288" cy="1993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คำบรรยายภาพแบบสี่เหลี่ยมมุมมน 3"/>
          <p:cNvSpPr/>
          <p:nvPr/>
        </p:nvSpPr>
        <p:spPr>
          <a:xfrm>
            <a:off x="7668344" y="4093639"/>
            <a:ext cx="1368152" cy="612648"/>
          </a:xfrm>
          <a:prstGeom prst="wedgeRoundRect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smtClean="0"/>
              <a:t>Preterm</a:t>
            </a:r>
            <a:endParaRPr lang="th-TH" sz="2000" dirty="0"/>
          </a:p>
        </p:txBody>
      </p:sp>
    </p:spTree>
    <p:extLst>
      <p:ext uri="{BB962C8B-B14F-4D97-AF65-F5344CB8AC3E}">
        <p14:creationId xmlns:p14="http://schemas.microsoft.com/office/powerpoint/2010/main" val="2169239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th-TH" b="1" dirty="0" smtClean="0"/>
              <a:t>คำถามที่เกิดขึ้น</a:t>
            </a:r>
            <a:endParaRPr lang="th-TH" b="1" dirty="0"/>
          </a:p>
        </p:txBody>
      </p:sp>
      <p:sp>
        <p:nvSpPr>
          <p:cNvPr id="3" name="ตัวแทนเนื้อหา 2"/>
          <p:cNvSpPr>
            <a:spLocks noGrp="1"/>
          </p:cNvSpPr>
          <p:nvPr>
            <p:ph idx="1"/>
          </p:nvPr>
        </p:nvSpPr>
        <p:spPr/>
        <p:txBody>
          <a:bodyPr/>
          <a:lstStyle/>
          <a:p>
            <a:r>
              <a:rPr lang="th-TH" dirty="0" smtClean="0"/>
              <a:t>รับเด็ก </a:t>
            </a:r>
            <a:r>
              <a:rPr lang="en-US" dirty="0" smtClean="0"/>
              <a:t>Preterm </a:t>
            </a:r>
            <a:r>
              <a:rPr lang="th-TH" dirty="0" smtClean="0"/>
              <a:t>อย่างไรให้ปลอดภัย</a:t>
            </a:r>
          </a:p>
          <a:p>
            <a:pPr marL="0" indent="0">
              <a:buNone/>
            </a:pPr>
            <a:r>
              <a:rPr lang="en-US" dirty="0"/>
              <a:t>	</a:t>
            </a:r>
            <a:endParaRPr lang="en-US" dirty="0" smtClean="0"/>
          </a:p>
          <a:p>
            <a:r>
              <a:rPr lang="th-TH" dirty="0" smtClean="0"/>
              <a:t>เลี้ยงอย่างไรให้อยู่รอดปลอดภัย</a:t>
            </a:r>
          </a:p>
          <a:p>
            <a:endParaRPr lang="th-TH" dirty="0" smtClean="0"/>
          </a:p>
          <a:p>
            <a:r>
              <a:rPr lang="th-TH" dirty="0" smtClean="0"/>
              <a:t>เลี้ยงอย่างไรให้มีคุณภาพชีวิตที่ดี ไม่มีภาวะแทรกซ้อน</a:t>
            </a:r>
          </a:p>
          <a:p>
            <a:endParaRPr lang="th-TH" dirty="0"/>
          </a:p>
          <a:p>
            <a:r>
              <a:rPr lang="th-TH" dirty="0" smtClean="0"/>
              <a:t>ผู้ปกครองเด็กสามารถดูแลเด็กได้หรือไม่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0"/>
            <a:ext cx="2796927" cy="2796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4158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611560" y="692696"/>
            <a:ext cx="8229600" cy="1143000"/>
          </a:xfrm>
        </p:spPr>
        <p:txBody>
          <a:bodyPr>
            <a:normAutofit fontScale="90000"/>
          </a:bodyPr>
          <a:lstStyle/>
          <a:p>
            <a:r>
              <a:rPr lang="th-TH" dirty="0" smtClean="0"/>
              <a:t/>
            </a:r>
            <a:br>
              <a:rPr lang="th-TH" dirty="0" smtClean="0"/>
            </a:br>
            <a:r>
              <a:rPr lang="th-TH" sz="5300" b="1" dirty="0" smtClean="0"/>
              <a:t>รับเด็ก </a:t>
            </a:r>
            <a:r>
              <a:rPr lang="en-US" sz="5300" b="1" dirty="0" smtClean="0"/>
              <a:t>Preterm </a:t>
            </a:r>
            <a:r>
              <a:rPr lang="th-TH" sz="5300" b="1" dirty="0" smtClean="0"/>
              <a:t>อย่างไรให้ปลอดภัย</a:t>
            </a:r>
            <a:r>
              <a:rPr lang="th-TH" dirty="0" smtClean="0"/>
              <a:t/>
            </a:r>
            <a:br>
              <a:rPr lang="th-TH" dirty="0" smtClean="0"/>
            </a:br>
            <a:endParaRPr lang="th-TH"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420888"/>
            <a:ext cx="38100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1686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0" y="0"/>
            <a:ext cx="692467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ชื่อเรื่อง 1"/>
          <p:cNvSpPr>
            <a:spLocks noGrp="1"/>
          </p:cNvSpPr>
          <p:nvPr>
            <p:ph type="title"/>
          </p:nvPr>
        </p:nvSpPr>
        <p:spPr>
          <a:xfrm>
            <a:off x="5894388" y="428625"/>
            <a:ext cx="3125787" cy="1143000"/>
          </a:xfrm>
        </p:spPr>
        <p:txBody>
          <a:bodyPr>
            <a:normAutofit fontScale="90000"/>
          </a:bodyPr>
          <a:lstStyle/>
          <a:p>
            <a:pPr>
              <a:defRPr/>
            </a:pPr>
            <a:r>
              <a:rPr lang="th-TH" b="1" dirty="0" smtClean="0">
                <a:latin typeface="Cordia New" pitchFamily="34" charset="-34"/>
                <a:cs typeface="Cordia New" pitchFamily="34" charset="-34"/>
              </a:rPr>
              <a:t>แผนผังการกู้ชีพ</a:t>
            </a:r>
            <a:br>
              <a:rPr lang="th-TH" b="1" dirty="0" smtClean="0">
                <a:latin typeface="Cordia New" pitchFamily="34" charset="-34"/>
                <a:cs typeface="Cordia New" pitchFamily="34" charset="-34"/>
              </a:rPr>
            </a:br>
            <a:r>
              <a:rPr lang="th-TH" b="1" dirty="0" smtClean="0">
                <a:latin typeface="Cordia New" pitchFamily="34" charset="-34"/>
                <a:cs typeface="Cordia New" pitchFamily="34" charset="-34"/>
              </a:rPr>
              <a:t>ทารกแรกเกิด</a:t>
            </a:r>
            <a:endParaRPr lang="th-TH" b="1" dirty="0">
              <a:latin typeface="Cordia New" pitchFamily="34" charset="-34"/>
              <a:cs typeface="Cordia New" pitchFamily="34" charset="-34"/>
            </a:endParaRPr>
          </a:p>
        </p:txBody>
      </p:sp>
      <p:sp>
        <p:nvSpPr>
          <p:cNvPr id="3" name="ตัวแทนเนื้อหา 2"/>
          <p:cNvSpPr>
            <a:spLocks noGrp="1"/>
          </p:cNvSpPr>
          <p:nvPr>
            <p:ph idx="1"/>
          </p:nvPr>
        </p:nvSpPr>
        <p:spPr>
          <a:xfrm>
            <a:off x="4151313" y="4830763"/>
            <a:ext cx="4695825" cy="1697037"/>
          </a:xfrm>
        </p:spPr>
        <p:txBody>
          <a:bodyPr/>
          <a:lstStyle/>
          <a:p>
            <a:pPr>
              <a:defRPr/>
            </a:pPr>
            <a:r>
              <a:rPr lang="th-TH" sz="3600" b="1" dirty="0" smtClean="0">
                <a:solidFill>
                  <a:srgbClr val="FF0000"/>
                </a:solidFill>
                <a:latin typeface="Cordia New" pitchFamily="34" charset="-34"/>
                <a:cs typeface="Cordia New" pitchFamily="34" charset="-34"/>
              </a:rPr>
              <a:t>ขั้นตอนละ 30-60 วินาที</a:t>
            </a:r>
          </a:p>
          <a:p>
            <a:pPr>
              <a:defRPr/>
            </a:pPr>
            <a:r>
              <a:rPr lang="th-TH" sz="3600" b="1" dirty="0" smtClean="0">
                <a:solidFill>
                  <a:srgbClr val="FF0000"/>
                </a:solidFill>
                <a:latin typeface="Cordia New" pitchFamily="34" charset="-34"/>
                <a:cs typeface="Cordia New" pitchFamily="34" charset="-34"/>
              </a:rPr>
              <a:t>ประเมินหายใจ </a:t>
            </a:r>
            <a:r>
              <a:rPr lang="en-US" sz="3600" b="1" dirty="0" smtClean="0">
                <a:solidFill>
                  <a:srgbClr val="FF0000"/>
                </a:solidFill>
                <a:latin typeface="Cordia New" pitchFamily="34" charset="-34"/>
                <a:cs typeface="Cordia New" pitchFamily="34" charset="-34"/>
              </a:rPr>
              <a:t>HR </a:t>
            </a:r>
            <a:r>
              <a:rPr lang="th-TH" sz="3600" b="1" dirty="0" smtClean="0">
                <a:solidFill>
                  <a:srgbClr val="FF0000"/>
                </a:solidFill>
                <a:latin typeface="Cordia New" pitchFamily="34" charset="-34"/>
                <a:cs typeface="Cordia New" pitchFamily="34" charset="-34"/>
              </a:rPr>
              <a:t>และ </a:t>
            </a:r>
            <a:r>
              <a:rPr lang="en-US" sz="3600" b="1" dirty="0" smtClean="0">
                <a:solidFill>
                  <a:srgbClr val="FF0000"/>
                </a:solidFill>
                <a:latin typeface="Cordia New" pitchFamily="34" charset="-34"/>
                <a:cs typeface="Cordia New" pitchFamily="34" charset="-34"/>
              </a:rPr>
              <a:t>O2sat</a:t>
            </a:r>
            <a:endParaRPr lang="th-TH" sz="3600" b="1" dirty="0">
              <a:solidFill>
                <a:srgbClr val="FF0000"/>
              </a:solidFill>
              <a:latin typeface="Cordia New" pitchFamily="34" charset="-34"/>
              <a:cs typeface="Cordia New" pitchFamily="34" charset="-34"/>
            </a:endParaRPr>
          </a:p>
        </p:txBody>
      </p:sp>
    </p:spTree>
    <p:extLst>
      <p:ext uri="{BB962C8B-B14F-4D97-AF65-F5344CB8AC3E}">
        <p14:creationId xmlns:p14="http://schemas.microsoft.com/office/powerpoint/2010/main" val="3986130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0" y="0"/>
            <a:ext cx="692467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ชื่อเรื่อง 1"/>
          <p:cNvSpPr>
            <a:spLocks noGrp="1"/>
          </p:cNvSpPr>
          <p:nvPr>
            <p:ph type="title"/>
          </p:nvPr>
        </p:nvSpPr>
        <p:spPr>
          <a:xfrm>
            <a:off x="5894388" y="428625"/>
            <a:ext cx="3125787" cy="1143000"/>
          </a:xfrm>
        </p:spPr>
        <p:txBody>
          <a:bodyPr>
            <a:normAutofit fontScale="90000"/>
          </a:bodyPr>
          <a:lstStyle/>
          <a:p>
            <a:pPr>
              <a:defRPr/>
            </a:pPr>
            <a:r>
              <a:rPr lang="th-TH" b="1" dirty="0" smtClean="0">
                <a:latin typeface="Cordia New" pitchFamily="34" charset="-34"/>
                <a:cs typeface="Cordia New" pitchFamily="34" charset="-34"/>
              </a:rPr>
              <a:t>แผนผังการกู้ชีพ</a:t>
            </a:r>
            <a:br>
              <a:rPr lang="th-TH" b="1" dirty="0" smtClean="0">
                <a:latin typeface="Cordia New" pitchFamily="34" charset="-34"/>
                <a:cs typeface="Cordia New" pitchFamily="34" charset="-34"/>
              </a:rPr>
            </a:br>
            <a:r>
              <a:rPr lang="th-TH" b="1" dirty="0" smtClean="0">
                <a:latin typeface="Cordia New" pitchFamily="34" charset="-34"/>
                <a:cs typeface="Cordia New" pitchFamily="34" charset="-34"/>
              </a:rPr>
              <a:t>ทารกแรกเกิด</a:t>
            </a:r>
            <a:endParaRPr lang="th-TH" b="1" dirty="0">
              <a:latin typeface="Cordia New" pitchFamily="34" charset="-34"/>
              <a:cs typeface="Cordia New" pitchFamily="34" charset="-34"/>
            </a:endParaRPr>
          </a:p>
        </p:txBody>
      </p:sp>
      <p:sp>
        <p:nvSpPr>
          <p:cNvPr id="3" name="ตัวแทนเนื้อหา 2"/>
          <p:cNvSpPr>
            <a:spLocks noGrp="1"/>
          </p:cNvSpPr>
          <p:nvPr>
            <p:ph idx="1"/>
          </p:nvPr>
        </p:nvSpPr>
        <p:spPr>
          <a:xfrm>
            <a:off x="5016500" y="2422525"/>
            <a:ext cx="3719513" cy="3546475"/>
          </a:xfrm>
          <a:solidFill>
            <a:schemeClr val="bg2">
              <a:lumMod val="20000"/>
              <a:lumOff val="80000"/>
            </a:schemeClr>
          </a:solidFill>
        </p:spPr>
        <p:txBody>
          <a:bodyPr/>
          <a:lstStyle/>
          <a:p>
            <a:pPr>
              <a:defRPr/>
            </a:pPr>
            <a:r>
              <a:rPr lang="en-US" sz="3600" b="1" dirty="0" smtClean="0">
                <a:latin typeface="Cordia New" pitchFamily="34" charset="-34"/>
                <a:cs typeface="Cordia New" pitchFamily="34" charset="-34"/>
              </a:rPr>
              <a:t>Initial step </a:t>
            </a:r>
            <a:endParaRPr lang="th-TH" sz="3600" b="1" dirty="0" smtClean="0">
              <a:latin typeface="Cordia New" pitchFamily="34" charset="-34"/>
              <a:cs typeface="Cordia New" pitchFamily="34" charset="-34"/>
            </a:endParaRPr>
          </a:p>
          <a:p>
            <a:pPr>
              <a:defRPr/>
            </a:pPr>
            <a:r>
              <a:rPr lang="en-US" sz="3600" b="1" dirty="0" smtClean="0">
                <a:latin typeface="Cordia New" pitchFamily="34" charset="-34"/>
                <a:cs typeface="Cordia New" pitchFamily="34" charset="-34"/>
              </a:rPr>
              <a:t>PPV + monitor O2sat </a:t>
            </a:r>
          </a:p>
          <a:p>
            <a:pPr>
              <a:defRPr/>
            </a:pPr>
            <a:r>
              <a:rPr lang="en-US" sz="3600" b="1" dirty="0" smtClean="0">
                <a:latin typeface="Cordia New" pitchFamily="34" charset="-34"/>
                <a:cs typeface="Cordia New" pitchFamily="34" charset="-34"/>
              </a:rPr>
              <a:t>MRSOPA</a:t>
            </a:r>
          </a:p>
          <a:p>
            <a:pPr>
              <a:defRPr/>
            </a:pPr>
            <a:r>
              <a:rPr lang="en-US" sz="3600" b="1" dirty="0" smtClean="0">
                <a:latin typeface="Cordia New" pitchFamily="34" charset="-34"/>
                <a:cs typeface="Cordia New" pitchFamily="34" charset="-34"/>
              </a:rPr>
              <a:t>ET tube with CPR</a:t>
            </a:r>
          </a:p>
          <a:p>
            <a:pPr>
              <a:defRPr/>
            </a:pPr>
            <a:endParaRPr lang="th-TH" sz="3600" b="1" dirty="0">
              <a:solidFill>
                <a:srgbClr val="FF0000"/>
              </a:solidFill>
              <a:latin typeface="Cordia New" pitchFamily="34" charset="-34"/>
              <a:cs typeface="Cordia New" pitchFamily="34" charset="-34"/>
            </a:endParaRPr>
          </a:p>
        </p:txBody>
      </p:sp>
    </p:spTree>
    <p:extLst>
      <p:ext uri="{BB962C8B-B14F-4D97-AF65-F5344CB8AC3E}">
        <p14:creationId xmlns:p14="http://schemas.microsoft.com/office/powerpoint/2010/main" val="1449400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eaLnBrk="1" hangingPunct="1"/>
            <a:r>
              <a:rPr lang="th-TH" dirty="0" smtClean="0">
                <a:effectLst/>
                <a:latin typeface="Tahoma" pitchFamily="34" charset="0"/>
                <a:cs typeface="Tahoma" pitchFamily="34" charset="0"/>
              </a:rPr>
              <a:t>การดูแลเบื้องต้น</a:t>
            </a:r>
            <a:r>
              <a:rPr lang="en-US" dirty="0" smtClean="0">
                <a:effectLst/>
                <a:latin typeface="Tahoma" pitchFamily="34" charset="0"/>
                <a:cs typeface="Tahoma" pitchFamily="34" charset="0"/>
              </a:rPr>
              <a:t>[initial step</a:t>
            </a:r>
            <a:r>
              <a:rPr lang="en-US" dirty="0">
                <a:latin typeface="Tahoma" pitchFamily="34" charset="0"/>
                <a:cs typeface="Tahoma" pitchFamily="34" charset="0"/>
              </a:rPr>
              <a:t>]</a:t>
            </a:r>
            <a:endParaRPr lang="en-US" dirty="0" smtClean="0">
              <a:solidFill>
                <a:schemeClr val="bg1"/>
              </a:solidFill>
              <a:effectLst/>
              <a:latin typeface="Tahoma" pitchFamily="34" charset="0"/>
              <a:cs typeface="Tahoma" pitchFamily="34" charset="0"/>
            </a:endParaRPr>
          </a:p>
        </p:txBody>
      </p:sp>
      <p:sp>
        <p:nvSpPr>
          <p:cNvPr id="227331" name="Rectangle 3"/>
          <p:cNvSpPr>
            <a:spLocks noGrp="1" noChangeArrowheads="1"/>
          </p:cNvSpPr>
          <p:nvPr>
            <p:ph type="body" idx="1"/>
          </p:nvPr>
        </p:nvSpPr>
        <p:spPr>
          <a:xfrm>
            <a:off x="293688" y="1758950"/>
            <a:ext cx="4772025" cy="4500563"/>
          </a:xfrm>
          <a:extLst>
            <a:ext uri="{909E8E84-426E-40DD-AFC4-6F175D3DCCD1}">
              <a14:hiddenFill xmlns:a14="http://schemas.microsoft.com/office/drawing/2010/main">
                <a:solidFill>
                  <a:srgbClr val="10253F"/>
                </a:solidFill>
              </a14:hiddenFill>
            </a:ext>
          </a:extLst>
        </p:spPr>
        <p:txBody>
          <a:bodyPr>
            <a:normAutofit lnSpcReduction="10000"/>
          </a:bodyPr>
          <a:lstStyle/>
          <a:p>
            <a:pPr eaLnBrk="1" hangingPunct="1">
              <a:buFont typeface="Wingdings" pitchFamily="2" charset="2"/>
              <a:buChar char="ü"/>
              <a:defRPr/>
            </a:pPr>
            <a:r>
              <a:rPr lang="th-TH" b="1" dirty="0" smtClean="0">
                <a:effectLst/>
                <a:latin typeface="Cordia New" pitchFamily="34" charset="-34"/>
                <a:cs typeface="Cordia New" pitchFamily="34" charset="-34"/>
              </a:rPr>
              <a:t>รักษาอุณหภูมิกายทารก </a:t>
            </a:r>
          </a:p>
          <a:p>
            <a:pPr marL="0" indent="0" eaLnBrk="1" hangingPunct="1">
              <a:buFontTx/>
              <a:buNone/>
              <a:defRPr/>
            </a:pPr>
            <a:r>
              <a:rPr lang="th-TH" b="1" dirty="0">
                <a:effectLst/>
                <a:latin typeface="Cordia New" pitchFamily="34" charset="-34"/>
                <a:cs typeface="Cordia New" pitchFamily="34" charset="-34"/>
              </a:rPr>
              <a:t> </a:t>
            </a:r>
            <a:r>
              <a:rPr lang="th-TH" b="1" dirty="0" smtClean="0">
                <a:effectLst/>
                <a:latin typeface="Cordia New" pitchFamily="34" charset="-34"/>
                <a:cs typeface="Cordia New" pitchFamily="34" charset="-34"/>
              </a:rPr>
              <a:t>   โดยใช้เตียงให้ความอบอุ่น</a:t>
            </a:r>
            <a:endParaRPr lang="en-US" b="1" dirty="0" smtClean="0">
              <a:effectLst/>
              <a:latin typeface="Cordia New" pitchFamily="34" charset="-34"/>
              <a:cs typeface="Cordia New" pitchFamily="34" charset="-34"/>
              <a:sym typeface="Symbol" pitchFamily="18" charset="2"/>
            </a:endParaRPr>
          </a:p>
          <a:p>
            <a:pPr eaLnBrk="1" hangingPunct="1">
              <a:buFont typeface="Wingdings" pitchFamily="2" charset="2"/>
              <a:buChar char="ü"/>
              <a:defRPr/>
            </a:pPr>
            <a:r>
              <a:rPr lang="th-TH" b="1" dirty="0" smtClean="0">
                <a:effectLst/>
                <a:latin typeface="Cordia New" pitchFamily="34" charset="-34"/>
                <a:cs typeface="Cordia New" pitchFamily="34" charset="-34"/>
              </a:rPr>
              <a:t>เปิดทางเดินหายใจโดย</a:t>
            </a:r>
          </a:p>
          <a:p>
            <a:pPr marL="0" indent="0" eaLnBrk="1" hangingPunct="1">
              <a:buFontTx/>
              <a:buNone/>
              <a:defRPr/>
            </a:pPr>
            <a:r>
              <a:rPr lang="th-TH" b="1" dirty="0">
                <a:effectLst/>
                <a:latin typeface="Cordia New" pitchFamily="34" charset="-34"/>
                <a:cs typeface="Cordia New" pitchFamily="34" charset="-34"/>
              </a:rPr>
              <a:t> </a:t>
            </a:r>
            <a:r>
              <a:rPr lang="th-TH" b="1" dirty="0" smtClean="0">
                <a:effectLst/>
                <a:latin typeface="Cordia New" pitchFamily="34" charset="-34"/>
                <a:cs typeface="Cordia New" pitchFamily="34" charset="-34"/>
              </a:rPr>
              <a:t>   จัดท่าให้ศีรษะทารกแหงนเล็กน้อย </a:t>
            </a:r>
            <a:endParaRPr lang="en-US" b="1" dirty="0" smtClean="0">
              <a:effectLst/>
              <a:latin typeface="Cordia New" pitchFamily="34" charset="-34"/>
              <a:cs typeface="Cordia New" pitchFamily="34" charset="-34"/>
            </a:endParaRPr>
          </a:p>
          <a:p>
            <a:pPr marL="0" indent="0" eaLnBrk="1" hangingPunct="1">
              <a:buFontTx/>
              <a:buNone/>
              <a:defRPr/>
            </a:pPr>
            <a:r>
              <a:rPr lang="en-US" b="1" dirty="0">
                <a:effectLst/>
                <a:latin typeface="Cordia New" pitchFamily="34" charset="-34"/>
                <a:cs typeface="Cordia New" pitchFamily="34" charset="-34"/>
              </a:rPr>
              <a:t> </a:t>
            </a:r>
            <a:r>
              <a:rPr lang="en-US" b="1" dirty="0" smtClean="0">
                <a:effectLst/>
                <a:latin typeface="Cordia New" pitchFamily="34" charset="-34"/>
                <a:cs typeface="Cordia New" pitchFamily="34" charset="-34"/>
              </a:rPr>
              <a:t>   [sniffing position] </a:t>
            </a:r>
            <a:endParaRPr lang="th-TH" b="1" dirty="0" smtClean="0">
              <a:effectLst/>
              <a:latin typeface="Cordia New" pitchFamily="34" charset="-34"/>
              <a:cs typeface="Cordia New" pitchFamily="34" charset="-34"/>
            </a:endParaRPr>
          </a:p>
          <a:p>
            <a:pPr eaLnBrk="1" hangingPunct="1">
              <a:buFont typeface="Wingdings" pitchFamily="2" charset="2"/>
              <a:buChar char="ü"/>
              <a:defRPr/>
            </a:pPr>
            <a:r>
              <a:rPr lang="th-TH" b="1" dirty="0" smtClean="0">
                <a:effectLst/>
                <a:latin typeface="Cordia New" pitchFamily="34" charset="-34"/>
                <a:cs typeface="Cordia New" pitchFamily="34" charset="-34"/>
              </a:rPr>
              <a:t>ดูดเมือกจากทางเดินหายใจ </a:t>
            </a:r>
          </a:p>
          <a:p>
            <a:pPr marL="0" indent="0" eaLnBrk="1" hangingPunct="1">
              <a:buFontTx/>
              <a:buNone/>
              <a:defRPr/>
            </a:pPr>
            <a:r>
              <a:rPr lang="th-TH" b="1" dirty="0">
                <a:effectLst/>
                <a:latin typeface="Cordia New" pitchFamily="34" charset="-34"/>
                <a:cs typeface="Cordia New" pitchFamily="34" charset="-34"/>
              </a:rPr>
              <a:t> </a:t>
            </a:r>
            <a:r>
              <a:rPr lang="th-TH" b="1" dirty="0" smtClean="0">
                <a:effectLst/>
                <a:latin typeface="Cordia New" pitchFamily="34" charset="-34"/>
                <a:cs typeface="Cordia New" pitchFamily="34" charset="-34"/>
              </a:rPr>
              <a:t>    เท่าที่จำเป็น</a:t>
            </a:r>
            <a:r>
              <a:rPr lang="en-US" b="1" dirty="0">
                <a:effectLst/>
                <a:latin typeface="Cordia New" pitchFamily="34" charset="-34"/>
                <a:cs typeface="Cordia New" pitchFamily="34" charset="-34"/>
              </a:rPr>
              <a:t> </a:t>
            </a:r>
            <a:r>
              <a:rPr lang="en-US" b="1" dirty="0" smtClean="0">
                <a:effectLst/>
                <a:latin typeface="Cordia New" pitchFamily="34" charset="-34"/>
                <a:cs typeface="Cordia New" pitchFamily="34" charset="-34"/>
              </a:rPr>
              <a:t>M&gt;N </a:t>
            </a:r>
          </a:p>
          <a:p>
            <a:pPr eaLnBrk="1" hangingPunct="1">
              <a:buFont typeface="Wingdings" pitchFamily="2" charset="2"/>
              <a:buChar char="ü"/>
              <a:defRPr/>
            </a:pPr>
            <a:r>
              <a:rPr lang="th-TH" b="1" dirty="0" smtClean="0">
                <a:effectLst/>
                <a:latin typeface="Cordia New" pitchFamily="34" charset="-34"/>
                <a:cs typeface="Cordia New" pitchFamily="34" charset="-34"/>
                <a:sym typeface="Symbol" pitchFamily="18" charset="2"/>
              </a:rPr>
              <a:t>กระตุ้น </a:t>
            </a:r>
            <a:r>
              <a:rPr lang="en-US" b="1" dirty="0" smtClean="0">
                <a:effectLst/>
                <a:latin typeface="Cordia New" pitchFamily="34" charset="-34"/>
                <a:cs typeface="Cordia New" pitchFamily="34" charset="-34"/>
                <a:sym typeface="Symbol" pitchFamily="18" charset="2"/>
              </a:rPr>
              <a:t>[Tactile stimulation]</a:t>
            </a:r>
          </a:p>
        </p:txBody>
      </p:sp>
      <p:pic>
        <p:nvPicPr>
          <p:cNvPr id="102404" name="Picture 5" descr="F:\picture\144161788696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7288" y="2520950"/>
            <a:ext cx="3765550"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4804672"/>
      </p:ext>
    </p:extLst>
  </p:cSld>
  <p:clrMapOvr>
    <a:masterClrMapping/>
  </p:clrMapOvr>
  <p:timing>
    <p:tnLst>
      <p:par>
        <p:cTn id="1" dur="indefinite" restart="never" nodeType="tmRoot"/>
      </p:par>
    </p:tnLst>
  </p:timing>
</p:sld>
</file>

<file path=ppt/theme/theme1.xml><?xml version="1.0" encoding="utf-8"?>
<a:theme xmlns:a="http://schemas.openxmlformats.org/drawingml/2006/main" name="ชุดรูปแบบของ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ชุดรูปแบบของ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TotalTime>
  <Words>767</Words>
  <Application>Microsoft Office PowerPoint</Application>
  <PresentationFormat>นำเสนอทางหน้าจอ (4:3)</PresentationFormat>
  <Paragraphs>113</Paragraphs>
  <Slides>19</Slides>
  <Notes>4</Notes>
  <HiddenSlides>0</HiddenSlides>
  <MMClips>0</MMClips>
  <ScaleCrop>false</ScaleCrop>
  <HeadingPairs>
    <vt:vector size="4" baseType="variant">
      <vt:variant>
        <vt:lpstr>ชุดรูปแบบ</vt:lpstr>
      </vt:variant>
      <vt:variant>
        <vt:i4>1</vt:i4>
      </vt:variant>
      <vt:variant>
        <vt:lpstr>ชื่อเรื่องภาพนิ่ง</vt:lpstr>
      </vt:variant>
      <vt:variant>
        <vt:i4>19</vt:i4>
      </vt:variant>
    </vt:vector>
  </HeadingPairs>
  <TitlesOfParts>
    <vt:vector size="20" baseType="lpstr">
      <vt:lpstr>ชุดรูปแบบของ Office</vt:lpstr>
      <vt:lpstr>งานนำเสนอ PowerPoint</vt:lpstr>
      <vt:lpstr>Terminology</vt:lpstr>
      <vt:lpstr>Preterm vs Term</vt:lpstr>
      <vt:lpstr>Notify จากห้องคลอด</vt:lpstr>
      <vt:lpstr>คำถามที่เกิดขึ้น</vt:lpstr>
      <vt:lpstr> รับเด็ก Preterm อย่างไรให้ปลอดภัย </vt:lpstr>
      <vt:lpstr>แผนผังการกู้ชีพ ทารกแรกเกิด</vt:lpstr>
      <vt:lpstr>แผนผังการกู้ชีพ ทารกแรกเกิด</vt:lpstr>
      <vt:lpstr>การดูแลเบื้องต้น[initial step]</vt:lpstr>
      <vt:lpstr>เตรียมอุปกรณ์ที่จำเป็น การควบคุมอุณหภูมิกายของ Preterm</vt:lpstr>
      <vt:lpstr>การให้ออกซิเจนขณะช่วยหายใจ</vt:lpstr>
      <vt:lpstr>Transfer Preterm  </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งานนำเสนอ PowerPoint</dc:title>
  <dc:creator>NICU-ACC1</dc:creator>
  <cp:lastModifiedBy>SVOA 57</cp:lastModifiedBy>
  <cp:revision>20</cp:revision>
  <dcterms:created xsi:type="dcterms:W3CDTF">2016-11-21T15:36:21Z</dcterms:created>
  <dcterms:modified xsi:type="dcterms:W3CDTF">2016-11-22T14:00:18Z</dcterms:modified>
</cp:coreProperties>
</file>