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56" r:id="rId2"/>
    <p:sldId id="285" r:id="rId3"/>
    <p:sldId id="278" r:id="rId4"/>
    <p:sldId id="288" r:id="rId5"/>
    <p:sldId id="284" r:id="rId6"/>
    <p:sldId id="259" r:id="rId7"/>
    <p:sldId id="261" r:id="rId8"/>
    <p:sldId id="262" r:id="rId9"/>
    <p:sldId id="263" r:id="rId10"/>
    <p:sldId id="265" r:id="rId11"/>
    <p:sldId id="257" r:id="rId12"/>
    <p:sldId id="283" r:id="rId13"/>
    <p:sldId id="268" r:id="rId14"/>
    <p:sldId id="286" r:id="rId15"/>
    <p:sldId id="287" r:id="rId16"/>
    <p:sldId id="258" r:id="rId17"/>
    <p:sldId id="260" r:id="rId18"/>
    <p:sldId id="264" r:id="rId19"/>
    <p:sldId id="266" r:id="rId20"/>
    <p:sldId id="267" r:id="rId21"/>
    <p:sldId id="295" r:id="rId22"/>
    <p:sldId id="269" r:id="rId23"/>
    <p:sldId id="289" r:id="rId24"/>
    <p:sldId id="270" r:id="rId25"/>
    <p:sldId id="272" r:id="rId26"/>
    <p:sldId id="274" r:id="rId27"/>
    <p:sldId id="275" r:id="rId28"/>
    <p:sldId id="276" r:id="rId29"/>
    <p:sldId id="277" r:id="rId30"/>
    <p:sldId id="279" r:id="rId31"/>
    <p:sldId id="280" r:id="rId32"/>
    <p:sldId id="281" r:id="rId33"/>
    <p:sldId id="291" r:id="rId34"/>
    <p:sldId id="290" r:id="rId35"/>
    <p:sldId id="292" r:id="rId36"/>
    <p:sldId id="296" r:id="rId37"/>
    <p:sldId id="271" r:id="rId38"/>
    <p:sldId id="273" r:id="rId39"/>
    <p:sldId id="293" r:id="rId40"/>
    <p:sldId id="282" r:id="rId41"/>
    <p:sldId id="294" r:id="rId42"/>
    <p:sldId id="299" r:id="rId43"/>
    <p:sldId id="300" r:id="rId44"/>
    <p:sldId id="301" r:id="rId45"/>
    <p:sldId id="297" r:id="rId46"/>
    <p:sldId id="302" r:id="rId47"/>
    <p:sldId id="303" r:id="rId48"/>
    <p:sldId id="304" r:id="rId49"/>
    <p:sldId id="298" r:id="rId50"/>
    <p:sldId id="305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4C27"/>
    <a:srgbClr val="E8E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8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accent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2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6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7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1000"/>
              </a:spcBef>
              <a:defRPr sz="36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>
              <a:defRPr sz="32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2pPr>
            <a:lvl3pPr>
              <a:defRPr sz="28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3pPr>
            <a:lvl4pPr>
              <a:defRPr sz="24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4pPr>
            <a:lvl5pPr>
              <a:defRPr sz="24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6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lang="en-US" sz="6000" b="1" kern="1200" cap="all" baseline="0" dirty="0">
                <a:ln w="15875">
                  <a:solidFill>
                    <a:schemeClr val="bg1"/>
                  </a:solidFill>
                </a:ln>
                <a:solidFill>
                  <a:schemeClr val="accent1"/>
                </a:solidFill>
                <a:effectLst>
                  <a:outerShdw dist="38100" dir="2700000" algn="tl" rotWithShape="0">
                    <a:schemeClr val="accent1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90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3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91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63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87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8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49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h-TH" sz="7200" b="1" dirty="0" smtClean="0">
                <a:solidFill>
                  <a:schemeClr val="tx1"/>
                </a:solidFill>
              </a:rPr>
              <a:t>ถิรพล  สินปรีชานนท์</a:t>
            </a:r>
            <a:endParaRPr lang="th-TH" sz="7200" b="1" dirty="0">
              <a:solidFill>
                <a:schemeClr val="tx1"/>
              </a:solidFill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2" y="180975"/>
            <a:ext cx="8756650" cy="2503488"/>
          </a:xfrm>
        </p:spPr>
      </p:pic>
    </p:spTree>
    <p:extLst>
      <p:ext uri="{BB962C8B-B14F-4D97-AF65-F5344CB8AC3E}">
        <p14:creationId xmlns:p14="http://schemas.microsoft.com/office/powerpoint/2010/main" val="24052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ระยะของโรค</a:t>
            </a:r>
          </a:p>
        </p:txBody>
      </p:sp>
      <p:pic>
        <p:nvPicPr>
          <p:cNvPr id="4" name="Content Placeholder 3" descr="Slide45"/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6" t="24926" r="16398" b="9136"/>
          <a:stretch/>
        </p:blipFill>
        <p:spPr>
          <a:xfrm>
            <a:off x="1191727" y="1684420"/>
            <a:ext cx="6737685" cy="48209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773003" y="3794078"/>
            <a:ext cx="2019868" cy="43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Stage 1</a:t>
            </a:r>
            <a:endParaRPr lang="th-TH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73003" y="4244454"/>
            <a:ext cx="2019868" cy="43672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Stage 2</a:t>
            </a:r>
            <a:endParaRPr lang="th-TH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08477" y="4678865"/>
            <a:ext cx="3084394" cy="87577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Stage 3</a:t>
            </a:r>
            <a:endParaRPr lang="th-TH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8477" y="5537638"/>
            <a:ext cx="3084394" cy="4367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Stage 4</a:t>
            </a:r>
            <a:endParaRPr lang="th-TH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08477" y="5975402"/>
            <a:ext cx="3084394" cy="43672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Stage 5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08477" y="3070746"/>
            <a:ext cx="1064526" cy="723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&lt;30</a:t>
            </a:r>
            <a:endParaRPr lang="th-TH" dirty="0"/>
          </a:p>
        </p:txBody>
      </p:sp>
      <p:sp>
        <p:nvSpPr>
          <p:cNvPr id="11" name="Rectangle 10"/>
          <p:cNvSpPr/>
          <p:nvPr/>
        </p:nvSpPr>
        <p:spPr>
          <a:xfrm>
            <a:off x="5773003" y="3070746"/>
            <a:ext cx="1064526" cy="723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30 – 300</a:t>
            </a:r>
            <a:endParaRPr lang="th-TH" dirty="0"/>
          </a:p>
        </p:txBody>
      </p:sp>
      <p:sp>
        <p:nvSpPr>
          <p:cNvPr id="12" name="Rectangle 11"/>
          <p:cNvSpPr/>
          <p:nvPr/>
        </p:nvSpPr>
        <p:spPr>
          <a:xfrm>
            <a:off x="6823881" y="3070746"/>
            <a:ext cx="968990" cy="723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&gt;</a:t>
            </a:r>
            <a:r>
              <a:rPr lang="en-US" dirty="0" smtClean="0"/>
              <a:t>300</a:t>
            </a:r>
            <a:endParaRPr lang="th-TH" dirty="0"/>
          </a:p>
        </p:txBody>
      </p:sp>
      <p:sp>
        <p:nvSpPr>
          <p:cNvPr id="13" name="Rectangle 12"/>
          <p:cNvSpPr/>
          <p:nvPr/>
        </p:nvSpPr>
        <p:spPr>
          <a:xfrm>
            <a:off x="504967" y="3794078"/>
            <a:ext cx="1542197" cy="261805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GFR</a:t>
            </a:r>
            <a:endParaRPr lang="th-TH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4708477" y="2593075"/>
            <a:ext cx="3084394" cy="47767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MAUCR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42419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CKD</a:t>
            </a:r>
            <a:endParaRPr lang="th-TH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118" b="7149"/>
          <a:stretch/>
        </p:blipFill>
        <p:spPr>
          <a:xfrm>
            <a:off x="230605" y="1604210"/>
            <a:ext cx="8720889" cy="4364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843" y="4459705"/>
            <a:ext cx="150795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Screen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หา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risk factors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6506" y="4459705"/>
            <a:ext cx="141170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ลด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risk factors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1958" y="4347410"/>
            <a:ext cx="1764631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รักษา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Comorbidity, slow renal progression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3980" y="4355433"/>
            <a:ext cx="1692441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progression,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เตรียม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RRT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0167" y="4485729"/>
            <a:ext cx="15079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RRT   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777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หลักการดูแลผู้ป่วยโรคไตเรื้อรัง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" y="4303059"/>
            <a:ext cx="2289361" cy="1781961"/>
          </a:xfrm>
          <a:ln w="76200">
            <a:solidFill>
              <a:schemeClr val="tx1"/>
            </a:solidFill>
          </a:ln>
        </p:spPr>
        <p:txBody>
          <a:bodyPr/>
          <a:lstStyle/>
          <a:p>
            <a:pPr marL="34290" indent="0" algn="ctr">
              <a:buNone/>
            </a:pPr>
            <a:r>
              <a:rPr lang="th-TH" dirty="0"/>
              <a:t>ไตปกติ</a:t>
            </a:r>
          </a:p>
          <a:p>
            <a:pPr marL="34290" indent="0" algn="ctr">
              <a:buNone/>
            </a:pPr>
            <a:r>
              <a:rPr lang="en-US" b="1" dirty="0" smtClean="0"/>
              <a:t>screen </a:t>
            </a:r>
            <a:r>
              <a:rPr lang="th-TH" b="1" dirty="0" smtClean="0"/>
              <a:t>และ ลดปัจจัยเสี่ยง</a:t>
            </a:r>
            <a:endParaRPr lang="th-TH" dirty="0"/>
          </a:p>
        </p:txBody>
      </p:sp>
      <p:pic>
        <p:nvPicPr>
          <p:cNvPr id="1026" name="Picture 2" descr="Jelly Be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52" y="391643"/>
            <a:ext cx="1910611" cy="192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49" y="2236134"/>
            <a:ext cx="1791821" cy="194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905" y="2179009"/>
            <a:ext cx="1528556" cy="199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096" y="2312563"/>
            <a:ext cx="1863758" cy="186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81231" y="4303059"/>
            <a:ext cx="2265380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/>
              <a:t>ไต</a:t>
            </a:r>
            <a:r>
              <a:rPr lang="th-TH" sz="4000" b="1" dirty="0" smtClean="0"/>
              <a:t>ปกติ</a:t>
            </a:r>
            <a:endParaRPr lang="th-TH" sz="40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83903" y="4307542"/>
            <a:ext cx="2289361" cy="1781961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ctr">
              <a:buFont typeface="Corbel" pitchFamily="34" charset="0"/>
              <a:buNone/>
            </a:pPr>
            <a:r>
              <a:rPr lang="th-TH" dirty="0" smtClean="0"/>
              <a:t>ไตปกติ</a:t>
            </a:r>
          </a:p>
          <a:p>
            <a:pPr marL="34290" indent="0" algn="ctr">
              <a:buNone/>
            </a:pPr>
            <a:r>
              <a:rPr lang="en-US" b="1" dirty="0" smtClean="0"/>
              <a:t>slow renal </a:t>
            </a:r>
            <a:r>
              <a:rPr lang="en-US" b="1" dirty="0"/>
              <a:t>progression</a:t>
            </a:r>
            <a:endParaRPr lang="th-TH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07884" y="4307542"/>
            <a:ext cx="226538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/>
              <a:t>โรคไตเรื้อรัง</a:t>
            </a:r>
            <a:endParaRPr lang="th-TH" sz="40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258477" y="4298377"/>
            <a:ext cx="2289361" cy="1781961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ctr">
              <a:buFont typeface="Corbel" pitchFamily="34" charset="0"/>
              <a:buNone/>
            </a:pPr>
            <a:r>
              <a:rPr lang="th-TH" dirty="0" smtClean="0"/>
              <a:t>ไตปกติ</a:t>
            </a:r>
          </a:p>
          <a:p>
            <a:pPr marL="34290" indent="0" algn="ctr">
              <a:lnSpc>
                <a:spcPct val="150000"/>
              </a:lnSpc>
              <a:buNone/>
            </a:pPr>
            <a:r>
              <a:rPr lang="th-TH" b="1" dirty="0" smtClean="0"/>
              <a:t>บำบัดทดแทนไต</a:t>
            </a:r>
            <a:endParaRPr lang="th-TH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82458" y="4312025"/>
            <a:ext cx="226538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/>
              <a:t>ไตวาย</a:t>
            </a:r>
            <a:endParaRPr lang="th-TH" sz="4000" b="1" dirty="0"/>
          </a:p>
        </p:txBody>
      </p:sp>
      <p:pic>
        <p:nvPicPr>
          <p:cNvPr id="1034" name="Picture 10" descr="ผลการค้นหารูปภาพสำหรับ kidney  nurse carto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874" y="490509"/>
            <a:ext cx="1158079" cy="159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3483902" y="6085020"/>
            <a:ext cx="5063936" cy="552110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 algn="ctr">
              <a:buFont typeface="Corbel" pitchFamily="34" charset="0"/>
              <a:buNone/>
            </a:pPr>
            <a:r>
              <a:rPr lang="th-TH" b="1" dirty="0" smtClean="0"/>
              <a:t>รักษา </a:t>
            </a:r>
            <a:r>
              <a:rPr lang="en-US" altLang="zh-CN" b="1" dirty="0" smtClean="0"/>
              <a:t>Complications</a:t>
            </a:r>
            <a:endParaRPr lang="th-TH" b="1" dirty="0" smtClean="0"/>
          </a:p>
        </p:txBody>
      </p:sp>
    </p:spTree>
    <p:extLst>
      <p:ext uri="{BB962C8B-B14F-4D97-AF65-F5344CB8AC3E}">
        <p14:creationId xmlns:p14="http://schemas.microsoft.com/office/powerpoint/2010/main" val="419766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ปัจจัยเสี่ยง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2" y="2057400"/>
            <a:ext cx="3342216" cy="4038600"/>
          </a:xfrm>
        </p:spPr>
        <p:txBody>
          <a:bodyPr>
            <a:normAutofit fontScale="85000" lnSpcReduction="20000"/>
          </a:bodyPr>
          <a:lstStyle/>
          <a:p>
            <a:r>
              <a:rPr lang="th-TH" b="1" dirty="0" smtClean="0"/>
              <a:t>โรคเบาหวาน</a:t>
            </a:r>
            <a:endParaRPr lang="en-US" b="1" dirty="0"/>
          </a:p>
          <a:p>
            <a:r>
              <a:rPr lang="th-TH" b="1" dirty="0" smtClean="0"/>
              <a:t>โรค</a:t>
            </a:r>
            <a:r>
              <a:rPr lang="th-TH" b="1" dirty="0"/>
              <a:t>ความดันโลหิต</a:t>
            </a:r>
            <a:r>
              <a:rPr lang="th-TH" b="1" dirty="0" smtClean="0"/>
              <a:t>สูง</a:t>
            </a:r>
          </a:p>
          <a:p>
            <a:r>
              <a:rPr lang="th-TH" b="1" dirty="0" smtClean="0"/>
              <a:t>อายุ</a:t>
            </a:r>
            <a:r>
              <a:rPr lang="th-TH" b="1" dirty="0"/>
              <a:t>มา</a:t>
            </a:r>
            <a:r>
              <a:rPr lang="th-TH" b="1" dirty="0" err="1"/>
              <a:t>กกว</a:t>
            </a:r>
            <a:r>
              <a:rPr lang="th-TH" b="1" dirty="0"/>
              <a:t>า 60 ปขึ้น</a:t>
            </a:r>
            <a:r>
              <a:rPr lang="th-TH" b="1" dirty="0" smtClean="0"/>
              <a:t>ไป</a:t>
            </a:r>
          </a:p>
          <a:p>
            <a:r>
              <a:rPr lang="th-TH" b="1" dirty="0"/>
              <a:t>มีประวัติโรค</a:t>
            </a:r>
            <a:r>
              <a:rPr lang="th-TH" b="1" dirty="0" smtClean="0"/>
              <a:t>ไตใน</a:t>
            </a:r>
            <a:r>
              <a:rPr lang="th-TH" b="1" dirty="0"/>
              <a:t>ครอบครัว</a:t>
            </a:r>
            <a:endParaRPr lang="en-US" b="1" dirty="0"/>
          </a:p>
          <a:p>
            <a:r>
              <a:rPr lang="en-US" dirty="0" smtClean="0"/>
              <a:t>autoimmune diseases</a:t>
            </a:r>
          </a:p>
          <a:p>
            <a:r>
              <a:rPr lang="en-US" dirty="0" smtClean="0"/>
              <a:t>systemic infection</a:t>
            </a:r>
            <a:endParaRPr lang="en-US" dirty="0"/>
          </a:p>
          <a:p>
            <a:r>
              <a:rPr lang="th-TH" dirty="0" smtClean="0"/>
              <a:t>โรคหัวใจ</a:t>
            </a:r>
            <a:r>
              <a:rPr lang="th-TH" dirty="0"/>
              <a:t>และหลอด</a:t>
            </a:r>
            <a:r>
              <a:rPr lang="th-TH" dirty="0" smtClean="0"/>
              <a:t>เลือด</a:t>
            </a:r>
            <a:endParaRPr lang="en-US" dirty="0"/>
          </a:p>
          <a:p>
            <a:r>
              <a:rPr lang="th-TH" dirty="0" smtClean="0"/>
              <a:t>โรค</a:t>
            </a:r>
            <a:r>
              <a:rPr lang="th-TH" dirty="0"/>
              <a:t>ติดเชื้อระบบ</a:t>
            </a:r>
            <a:r>
              <a:rPr lang="th-TH" dirty="0" smtClean="0"/>
              <a:t>ทางเดิน  ปัสสาวะหลายๆครั้ง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90364" y="2057400"/>
            <a:ext cx="3760971" cy="4038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 smtClean="0"/>
              <a:t>โรคเก</a:t>
            </a:r>
            <a:r>
              <a:rPr lang="th-TH" sz="3200" dirty="0" err="1" smtClean="0"/>
              <a:t>าท</a:t>
            </a:r>
            <a:r>
              <a:rPr lang="th-TH" sz="3200" dirty="0" err="1"/>
              <a:t>์</a:t>
            </a:r>
            <a:r>
              <a:rPr lang="en-US" sz="3200" dirty="0" smtClean="0"/>
              <a:t> </a:t>
            </a:r>
            <a:r>
              <a:rPr lang="th-TH" sz="3200" dirty="0" smtClean="0"/>
              <a:t>หรือระดับกรดยู</a:t>
            </a:r>
            <a:r>
              <a:rPr lang="th-TH" sz="3200" dirty="0" err="1" smtClean="0"/>
              <a:t>ริค</a:t>
            </a:r>
            <a:r>
              <a:rPr lang="th-TH" sz="3200" dirty="0" smtClean="0"/>
              <a:t>ในเลือดสูง</a:t>
            </a:r>
            <a:endParaRPr lang="en-US" sz="3200" dirty="0" smtClean="0"/>
          </a:p>
          <a:p>
            <a:r>
              <a:rPr lang="th-TH" sz="3200" dirty="0" smtClean="0"/>
              <a:t>ไดรับยาแก</a:t>
            </a:r>
            <a:r>
              <a:rPr lang="th-TH" sz="3200" dirty="0" err="1" smtClean="0"/>
              <a:t>ปวดกลุ</a:t>
            </a:r>
            <a:r>
              <a:rPr lang="th-TH" sz="3200" dirty="0" smtClean="0"/>
              <a:t>ม </a:t>
            </a:r>
            <a:r>
              <a:rPr lang="en-US" sz="3200" dirty="0" smtClean="0"/>
              <a:t>NSAIDs </a:t>
            </a:r>
            <a:r>
              <a:rPr lang="th-TH" sz="3200" dirty="0" err="1" smtClean="0"/>
              <a:t>เป</a:t>
            </a:r>
            <a:r>
              <a:rPr lang="th-TH" sz="3200" dirty="0" smtClean="0"/>
              <a:t></a:t>
            </a:r>
            <a:r>
              <a:rPr lang="th-TH" sz="3200" dirty="0" err="1" smtClean="0"/>
              <a:t>นประจํา</a:t>
            </a:r>
            <a:endParaRPr lang="en-US" sz="3200" dirty="0" smtClean="0"/>
          </a:p>
          <a:p>
            <a:r>
              <a:rPr lang="th-TH" sz="3200" dirty="0" err="1" smtClean="0"/>
              <a:t>ไตข</a:t>
            </a:r>
            <a:r>
              <a:rPr lang="th-TH" sz="3200" dirty="0" smtClean="0"/>
              <a:t></a:t>
            </a:r>
            <a:r>
              <a:rPr lang="th-TH" sz="3200" dirty="0" err="1" smtClean="0"/>
              <a:t>าง</a:t>
            </a:r>
            <a:r>
              <a:rPr lang="th-TH" sz="3200" dirty="0" smtClean="0"/>
              <a:t>เดียว</a:t>
            </a:r>
            <a:endParaRPr lang="en-US" sz="3200" dirty="0" smtClean="0"/>
          </a:p>
          <a:p>
            <a:r>
              <a:rPr lang="th-TH" sz="3200" dirty="0" smtClean="0"/>
              <a:t>ตรวจพบนิ่วในระบบ</a:t>
            </a:r>
            <a:r>
              <a:rPr lang="th-TH" sz="3200" dirty="0" err="1" smtClean="0"/>
              <a:t>ทางเดินป</a:t>
            </a:r>
            <a:r>
              <a:rPr lang="th-TH" sz="3200" dirty="0" smtClean="0"/>
              <a:t></a:t>
            </a:r>
            <a:r>
              <a:rPr lang="th-TH" sz="3200" dirty="0" err="1" smtClean="0"/>
              <a:t>สสา</a:t>
            </a:r>
            <a:r>
              <a:rPr lang="th-TH" sz="3200" dirty="0" smtClean="0"/>
              <a:t>วะ</a:t>
            </a:r>
            <a:endParaRPr lang="en-US" sz="3200" dirty="0" smtClean="0"/>
          </a:p>
          <a:p>
            <a:r>
              <a:rPr lang="th-TH" sz="3200" dirty="0" smtClean="0"/>
              <a:t>ถุงน้ำในไตมา</a:t>
            </a:r>
            <a:r>
              <a:rPr lang="th-TH" sz="3200" dirty="0" err="1" smtClean="0"/>
              <a:t>กกว</a:t>
            </a:r>
            <a:r>
              <a:rPr lang="th-TH" sz="3200" dirty="0" smtClean="0"/>
              <a:t>า 3 ตำแหนง</a:t>
            </a:r>
            <a:endParaRPr lang="th-TH" sz="3200" dirty="0"/>
          </a:p>
        </p:txBody>
      </p:sp>
      <p:sp>
        <p:nvSpPr>
          <p:cNvPr id="5" name="Rounded Rectangle 4"/>
          <p:cNvSpPr/>
          <p:nvPr/>
        </p:nvSpPr>
        <p:spPr>
          <a:xfrm rot="20619065">
            <a:off x="578559" y="3501054"/>
            <a:ext cx="7964021" cy="1721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SCREEN </a:t>
            </a: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ปีละ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th-TH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ครั้ง</a:t>
            </a:r>
            <a:endParaRPr lang="th-TH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67" y="642686"/>
            <a:ext cx="1405719" cy="152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49066" y="169204"/>
            <a:ext cx="1545715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/>
              <a:t>ไต</a:t>
            </a:r>
            <a:r>
              <a:rPr lang="th-TH" sz="2400" b="1" dirty="0" smtClean="0"/>
              <a:t>ปกติ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71936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 descr="https://www.kidney.org/sites/default/files/hiddenrisk_infographic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30" b="28860"/>
          <a:stretch/>
        </p:blipFill>
        <p:spPr bwMode="auto">
          <a:xfrm>
            <a:off x="147566" y="139889"/>
            <a:ext cx="5919057" cy="657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3086819">
            <a:off x="3420773" y="2708297"/>
            <a:ext cx="2097049" cy="484606"/>
          </a:xfrm>
          <a:prstGeom prst="rect">
            <a:avLst/>
          </a:prstGeom>
          <a:solidFill>
            <a:srgbClr val="D24C27"/>
          </a:solidFill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th-TH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ความดันสูง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18940836">
            <a:off x="643485" y="2546667"/>
            <a:ext cx="2643139" cy="603814"/>
          </a:xfrm>
          <a:prstGeom prst="rect">
            <a:avLst/>
          </a:prstGeom>
          <a:solidFill>
            <a:srgbClr val="D24C27"/>
          </a:solidFill>
        </p:spPr>
        <p:txBody>
          <a:bodyPr wrap="none" lIns="91440" tIns="45720" rIns="91440" bIns="45720" anchor="t">
            <a:prstTxWarp prst="textArchUp">
              <a:avLst/>
            </a:prstTxWarp>
            <a:spAutoFit/>
          </a:bodyPr>
          <a:lstStyle/>
          <a:p>
            <a:pPr algn="ctr">
              <a:lnSpc>
                <a:spcPct val="200000"/>
              </a:lnSpc>
            </a:pPr>
            <a:r>
              <a:rPr lang="th-TH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ประวัติครอบครัว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19037432">
            <a:off x="3408174" y="5056670"/>
            <a:ext cx="2135521" cy="565456"/>
          </a:xfrm>
          <a:prstGeom prst="rect">
            <a:avLst/>
          </a:prstGeom>
          <a:solidFill>
            <a:srgbClr val="D24C27"/>
          </a:solidFill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th-TH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อายุ </a:t>
            </a:r>
            <a:r>
              <a:rPr lang="en-US" altLang="zh-CN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 </a:t>
            </a:r>
            <a:r>
              <a:rPr lang="th-TH" altLang="zh-CN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ปี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2324642">
            <a:off x="801359" y="5193196"/>
            <a:ext cx="2135521" cy="423725"/>
          </a:xfrm>
          <a:prstGeom prst="rect">
            <a:avLst/>
          </a:prstGeom>
          <a:solidFill>
            <a:srgbClr val="D24C27"/>
          </a:solidFill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th-TH" sz="5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เบาหวาน</a:t>
            </a:r>
            <a:endParaRPr 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17882" y="3638690"/>
            <a:ext cx="1378424" cy="1241946"/>
          </a:xfrm>
          <a:prstGeom prst="rect">
            <a:avLst/>
          </a:prstGeom>
          <a:solidFill>
            <a:srgbClr val="E8E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</a:rPr>
              <a:t>ตรวจเลือด และ ปัสสาวะทุกปี</a:t>
            </a:r>
            <a:endParaRPr lang="th-TH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7349" y="139889"/>
            <a:ext cx="2538484" cy="760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solidFill>
                  <a:srgbClr val="D24C27"/>
                </a:solidFill>
              </a:rPr>
              <a:t>ผู้ป่วยกลุ่มเสี่ยง</a:t>
            </a:r>
            <a:endParaRPr lang="th-TH" sz="4800" b="1" dirty="0">
              <a:solidFill>
                <a:srgbClr val="D24C27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57349" y="805218"/>
            <a:ext cx="2538484" cy="509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dirty="0" smtClean="0">
                <a:solidFill>
                  <a:schemeClr val="tx1"/>
                </a:solidFill>
              </a:rPr>
              <a:t>ควรได้รับการตรวจปีละ </a:t>
            </a:r>
            <a:r>
              <a:rPr lang="en-US" altLang="zh-CN" sz="2400" dirty="0" smtClean="0">
                <a:solidFill>
                  <a:schemeClr val="tx1"/>
                </a:solidFill>
              </a:rPr>
              <a:t>1 </a:t>
            </a:r>
            <a:r>
              <a:rPr lang="th-TH" altLang="zh-CN" sz="2400" dirty="0" smtClean="0">
                <a:solidFill>
                  <a:schemeClr val="tx1"/>
                </a:solidFill>
              </a:rPr>
              <a:t>ครั้ง</a:t>
            </a:r>
            <a:endParaRPr lang="th-TH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66622" y="3048072"/>
            <a:ext cx="28999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3200" b="1" dirty="0"/>
              <a:t>โรคเบาหวาน</a:t>
            </a:r>
            <a:endParaRPr lang="en-US" sz="3200" b="1" dirty="0"/>
          </a:p>
          <a:p>
            <a:pPr marL="514350" indent="-514350">
              <a:buFont typeface="+mj-lt"/>
              <a:buAutoNum type="arabicPeriod"/>
            </a:pPr>
            <a:r>
              <a:rPr lang="th-TH" sz="3200" b="1" dirty="0"/>
              <a:t>โรคความดันโลหิตสูง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b="1" dirty="0" smtClean="0"/>
              <a:t>อายุ 60 ปีขึ้น</a:t>
            </a:r>
            <a:r>
              <a:rPr lang="th-TH" sz="3200" b="1" dirty="0"/>
              <a:t>ไป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3200" b="1" dirty="0"/>
              <a:t>มีประวัติโรคไตในครอบครัว</a:t>
            </a:r>
            <a:endParaRPr lang="th-TH" sz="3200" dirty="0"/>
          </a:p>
        </p:txBody>
      </p:sp>
      <p:pic>
        <p:nvPicPr>
          <p:cNvPr id="17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67" y="642686"/>
            <a:ext cx="1405719" cy="152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449066" y="169204"/>
            <a:ext cx="1545715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/>
              <a:t>ไต</a:t>
            </a:r>
            <a:r>
              <a:rPr lang="th-TH" sz="2400" b="1" dirty="0" smtClean="0"/>
              <a:t>ปกติ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89674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3074" name="Picture 2" descr="https://www.kidney.org/sites/default/files/hiddenrisk_infographic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66" t="71333" r="-3689" b="12180"/>
          <a:stretch/>
        </p:blipFill>
        <p:spPr bwMode="auto">
          <a:xfrm>
            <a:off x="1596789" y="642686"/>
            <a:ext cx="6318914" cy="553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167382" y="421106"/>
            <a:ext cx="5281684" cy="9826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solidFill>
                  <a:schemeClr val="tx1"/>
                </a:solidFill>
              </a:rPr>
              <a:t>การลดปัจจัยเสี่ยง</a:t>
            </a:r>
            <a:endParaRPr lang="th-TH" sz="4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56096" y="3142971"/>
            <a:ext cx="214269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/>
              <a:t>ควบคุมความ</a:t>
            </a:r>
            <a:r>
              <a:rPr lang="th-TH" sz="2800" b="1" dirty="0"/>
              <a:t>ดัน</a:t>
            </a:r>
            <a:r>
              <a:rPr lang="th-TH" sz="2800" b="1" dirty="0" smtClean="0"/>
              <a:t>โลหิต</a:t>
            </a:r>
            <a:endParaRPr lang="th-TH" sz="2800" dirty="0"/>
          </a:p>
        </p:txBody>
      </p:sp>
      <p:pic>
        <p:nvPicPr>
          <p:cNvPr id="17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67" y="642686"/>
            <a:ext cx="1405719" cy="152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449066" y="169204"/>
            <a:ext cx="1545715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/>
              <a:t>ไต</a:t>
            </a:r>
            <a:r>
              <a:rPr lang="th-TH" sz="2400" b="1" dirty="0" smtClean="0"/>
              <a:t>ปกติ</a:t>
            </a:r>
            <a:endParaRPr lang="th-TH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3903258" y="3142971"/>
            <a:ext cx="178785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/>
              <a:t>ควบคุมน้ำหนัก</a:t>
            </a:r>
            <a:endParaRPr lang="th-TH" sz="2800" dirty="0"/>
          </a:p>
        </p:txBody>
      </p:sp>
      <p:sp>
        <p:nvSpPr>
          <p:cNvPr id="16" name="Rectangle 15"/>
          <p:cNvSpPr/>
          <p:nvPr/>
        </p:nvSpPr>
        <p:spPr>
          <a:xfrm>
            <a:off x="5686873" y="3142971"/>
            <a:ext cx="1801503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/>
              <a:t>หยุดบุหรี่</a:t>
            </a:r>
            <a:endParaRPr lang="th-TH" sz="2800" dirty="0"/>
          </a:p>
        </p:txBody>
      </p:sp>
      <p:sp>
        <p:nvSpPr>
          <p:cNvPr id="19" name="Rectangle 18"/>
          <p:cNvSpPr/>
          <p:nvPr/>
        </p:nvSpPr>
        <p:spPr>
          <a:xfrm>
            <a:off x="2961564" y="5492661"/>
            <a:ext cx="184236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/>
              <a:t>ออกกำลังกาย</a:t>
            </a:r>
            <a:endParaRPr lang="th-TH" sz="2800" dirty="0"/>
          </a:p>
        </p:txBody>
      </p:sp>
      <p:sp>
        <p:nvSpPr>
          <p:cNvPr id="21" name="Rectangle 20"/>
          <p:cNvSpPr/>
          <p:nvPr/>
        </p:nvSpPr>
        <p:spPr>
          <a:xfrm>
            <a:off x="4653887" y="5492661"/>
            <a:ext cx="1968559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/>
              <a:t>หลีกเลี่ยงยาแก้ปวด</a:t>
            </a:r>
          </a:p>
          <a:p>
            <a:pPr algn="ctr"/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37239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ความหมายของ </a:t>
            </a:r>
            <a:r>
              <a:rPr lang="en-US" dirty="0" smtClean="0"/>
              <a:t>CKD</a:t>
            </a:r>
            <a:endParaRPr lang="th-TH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74370" y="1816769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th-TH" altLang="th-TH" sz="3600" b="1" u="sng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</a:t>
            </a:r>
            <a:r>
              <a:rPr lang="th-TH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หรือ </a:t>
            </a:r>
            <a:r>
              <a:rPr lang="th-TH" altLang="th-TH" sz="3600" b="1" u="sng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การทำงาน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ของไตผิดปกติ </a:t>
            </a:r>
            <a:r>
              <a:rPr lang="en-US" altLang="th-TH" sz="3600" b="1" u="sng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&gt;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en-US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เดือน</a:t>
            </a:r>
            <a:r>
              <a:rPr lang="en-US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</a:p>
          <a:p>
            <a:pPr marL="548640" indent="-514350">
              <a:buFont typeface="+mj-lt"/>
              <a:buAutoNum type="arabicPeriod"/>
            </a:pP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โครงสร้างไตโดนทำลาย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GFR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อาจปกติ</a:t>
            </a:r>
          </a:p>
          <a:p>
            <a:pPr lvl="2"/>
            <a:r>
              <a:rPr lang="th-TH" alt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MAUCR &gt;30</a:t>
            </a:r>
          </a:p>
          <a:p>
            <a:pPr lvl="2"/>
            <a:r>
              <a:rPr lang="en-US" alt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Urine sediment</a:t>
            </a:r>
          </a:p>
          <a:p>
            <a:pPr lvl="2"/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Electrolyte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tubular dysfunction</a:t>
            </a:r>
          </a:p>
          <a:p>
            <a:pPr lvl="2"/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ผลเจาะชิ้นเนื้อไต</a:t>
            </a:r>
            <a:endParaRPr lang="en-US" altLang="th-TH" sz="3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2"/>
            <a:r>
              <a:rPr lang="en-US" alt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3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อัลต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ราซา</a:t>
            </a:r>
            <a:r>
              <a:rPr lang="th-TH" altLang="th-TH" sz="36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วนด์</a:t>
            </a:r>
            <a:endParaRPr lang="th-TH" altLang="th-TH" sz="3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2"/>
            <a:r>
              <a:rPr lang="th-TH" alt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ประวัติผ่าตัดเปลี่ยนไต</a:t>
            </a:r>
            <a:endParaRPr lang="en-US" altLang="th-TH" sz="36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48640" indent="-514350">
              <a:buFont typeface="+mj-lt"/>
              <a:buAutoNum type="arabicPeriod"/>
            </a:pP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GFR</a:t>
            </a:r>
            <a:r>
              <a:rPr lang="en-US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&lt;60 </a:t>
            </a:r>
            <a:r>
              <a:rPr lang="en-US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ml/min/1.73 m</a:t>
            </a:r>
            <a:r>
              <a:rPr lang="en-US" altLang="th-TH" sz="3600" baseline="30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alt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โครงสร้างอาจปกติ</a:t>
            </a:r>
            <a:endParaRPr lang="en-US" altLang="th-TH" sz="36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165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 </a:t>
            </a:r>
            <a:r>
              <a:rPr lang="th-TH" dirty="0" smtClean="0"/>
              <a:t>สาเหตุ</a:t>
            </a:r>
            <a:endParaRPr lang="th-TH" dirty="0"/>
          </a:p>
        </p:txBody>
      </p:sp>
      <p:pic>
        <p:nvPicPr>
          <p:cNvPr id="1028" name="Picture 4" descr="http://3.bp.blogspot.com/-ia4It4bQEXk/VZdWxTLw9nI/AAAAAAAAAQY/pMiAE22NMHI/s1600/14755_26_10_12_5_19_55_9659200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764252"/>
            <a:ext cx="7661108" cy="452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3936959" y="3367768"/>
            <a:ext cx="750845" cy="65890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ounded Rectangle 5"/>
          <p:cNvSpPr/>
          <p:nvPr/>
        </p:nvSpPr>
        <p:spPr>
          <a:xfrm>
            <a:off x="4560570" y="1484146"/>
            <a:ext cx="2514600" cy="1905000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 smtClean="0"/>
              <a:t>Glomerular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dirty="0" smtClean="0"/>
              <a:t>โรคไตจากเบาหวาน </a:t>
            </a:r>
            <a:r>
              <a:rPr lang="en-US" dirty="0" smtClean="0"/>
              <a:t>Diabetic nephropathy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dirty="0" smtClean="0"/>
              <a:t>โรค</a:t>
            </a:r>
            <a:r>
              <a:rPr lang="th-TH" dirty="0" err="1" smtClean="0"/>
              <a:t>ไตลูปุส</a:t>
            </a:r>
            <a:r>
              <a:rPr lang="th-TH" dirty="0" smtClean="0"/>
              <a:t> </a:t>
            </a:r>
            <a:r>
              <a:rPr lang="en-US" dirty="0" smtClean="0"/>
              <a:t>Lupus nephritis</a:t>
            </a:r>
          </a:p>
          <a:p>
            <a:endParaRPr lang="th-TH" dirty="0"/>
          </a:p>
        </p:txBody>
      </p:sp>
      <p:sp>
        <p:nvSpPr>
          <p:cNvPr id="9" name="Oval 8"/>
          <p:cNvSpPr/>
          <p:nvPr/>
        </p:nvSpPr>
        <p:spPr>
          <a:xfrm>
            <a:off x="5442447" y="4488775"/>
            <a:ext cx="750845" cy="65890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ounded Rectangle 9"/>
          <p:cNvSpPr/>
          <p:nvPr/>
        </p:nvSpPr>
        <p:spPr>
          <a:xfrm>
            <a:off x="6306202" y="3690982"/>
            <a:ext cx="2514600" cy="1905000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 err="1" smtClean="0"/>
              <a:t>Tubulointerstitial</a:t>
            </a:r>
            <a:r>
              <a:rPr lang="en-US" b="1" dirty="0" smtClean="0"/>
              <a:t>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นิ่ว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err="1" smtClean="0"/>
              <a:t>เก๊าท์</a:t>
            </a:r>
            <a:endParaRPr lang="en-US" sz="2400" dirty="0" smtClean="0"/>
          </a:p>
          <a:p>
            <a:endParaRPr lang="th-TH" dirty="0"/>
          </a:p>
        </p:txBody>
      </p:sp>
      <p:sp>
        <p:nvSpPr>
          <p:cNvPr id="11" name="Oval 10"/>
          <p:cNvSpPr/>
          <p:nvPr/>
        </p:nvSpPr>
        <p:spPr>
          <a:xfrm>
            <a:off x="3506981" y="4280580"/>
            <a:ext cx="1053589" cy="160447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ounded Rectangle 11"/>
          <p:cNvSpPr/>
          <p:nvPr/>
        </p:nvSpPr>
        <p:spPr>
          <a:xfrm>
            <a:off x="766989" y="4035851"/>
            <a:ext cx="2514600" cy="1905000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 smtClean="0"/>
              <a:t>Vascular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ความดัน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หลอดเลือดอุดตัน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หลอดเลือดอักเสบ</a:t>
            </a:r>
            <a:endParaRPr lang="en-US" sz="2400" dirty="0" smtClean="0"/>
          </a:p>
          <a:p>
            <a:endParaRPr lang="th-TH" dirty="0"/>
          </a:p>
        </p:txBody>
      </p:sp>
      <p:sp>
        <p:nvSpPr>
          <p:cNvPr id="14" name="Rounded Rectangle 13"/>
          <p:cNvSpPr/>
          <p:nvPr/>
        </p:nvSpPr>
        <p:spPr>
          <a:xfrm>
            <a:off x="4725016" y="5714999"/>
            <a:ext cx="4183180" cy="854201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th-TH" sz="2800" b="1" dirty="0" smtClean="0"/>
              <a:t>อื่นๆ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/>
              <a:t> </a:t>
            </a:r>
            <a:r>
              <a:rPr lang="en-US" b="1" dirty="0" smtClean="0"/>
              <a:t>ADPKD</a:t>
            </a:r>
          </a:p>
        </p:txBody>
      </p:sp>
    </p:spTree>
    <p:extLst>
      <p:ext uri="{BB962C8B-B14F-4D97-AF65-F5344CB8AC3E}">
        <p14:creationId xmlns:p14="http://schemas.microsoft.com/office/powerpoint/2010/main" val="38924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dirty="0" smtClean="0"/>
              <a:t>รู้ได้อย่างไรว่าเรื้อรัง</a:t>
            </a:r>
            <a:endParaRPr lang="th-TH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GFR </a:t>
            </a:r>
            <a:r>
              <a:rPr lang="en-US" dirty="0"/>
              <a:t>&lt;60 ml/min/1.73 m</a:t>
            </a:r>
            <a:r>
              <a:rPr lang="en-US" baseline="30000" dirty="0"/>
              <a:t>2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   </a:t>
            </a:r>
            <a:r>
              <a:rPr lang="th-TH" dirty="0" smtClean="0"/>
              <a:t>ระยะเวลา </a:t>
            </a:r>
            <a:r>
              <a:rPr lang="en-US" dirty="0" smtClean="0"/>
              <a:t>&gt;3 months &gt;&gt;&gt;&gt;&gt; CKD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≤3 months </a:t>
            </a:r>
            <a:endParaRPr lang="en-US" dirty="0" smtClean="0"/>
          </a:p>
          <a:p>
            <a:pPr marL="548636" lvl="2" indent="-171446">
              <a:buFont typeface="Arial" pitchFamily="34" charset="0"/>
              <a:buChar char="•"/>
            </a:pPr>
            <a:r>
              <a:rPr lang="en-US" sz="3600" dirty="0"/>
              <a:t> </a:t>
            </a:r>
            <a:r>
              <a:rPr lang="en-US" sz="3600" dirty="0" smtClean="0"/>
              <a:t>albuminuria </a:t>
            </a:r>
            <a:r>
              <a:rPr lang="en-US" sz="3600" dirty="0"/>
              <a:t>or </a:t>
            </a:r>
            <a:r>
              <a:rPr lang="en-US" sz="3600" dirty="0" smtClean="0"/>
              <a:t>proteinuria</a:t>
            </a:r>
          </a:p>
          <a:p>
            <a:pPr marL="548636" lvl="2" indent="-171446">
              <a:buFont typeface="Arial" pitchFamily="34" charset="0"/>
              <a:buChar char="•"/>
            </a:pPr>
            <a:r>
              <a:rPr lang="th-TH" sz="3600" dirty="0" smtClean="0"/>
              <a:t> </a:t>
            </a:r>
            <a:r>
              <a:rPr lang="th-TH" sz="3600" dirty="0" err="1" smtClean="0"/>
              <a:t>อัลต</a:t>
            </a:r>
            <a:r>
              <a:rPr lang="th-TH" sz="3600" dirty="0" smtClean="0"/>
              <a:t>ราซา</a:t>
            </a:r>
            <a:r>
              <a:rPr lang="th-TH" sz="3600" dirty="0" err="1" smtClean="0"/>
              <a:t>วนด์</a:t>
            </a:r>
            <a:r>
              <a:rPr lang="th-TH" sz="3600" dirty="0" smtClean="0"/>
              <a:t> </a:t>
            </a:r>
            <a:r>
              <a:rPr lang="en-US" sz="3600" dirty="0" smtClean="0"/>
              <a:t> </a:t>
            </a:r>
            <a:r>
              <a:rPr lang="th-TH" sz="3600" dirty="0" smtClean="0"/>
              <a:t>เช่น</a:t>
            </a:r>
            <a:r>
              <a:rPr lang="th-TH" sz="3600" dirty="0"/>
              <a:t> </a:t>
            </a:r>
            <a:r>
              <a:rPr lang="th-TH" sz="3600" dirty="0" smtClean="0"/>
              <a:t>ไตขนาดเล็ก หรือ </a:t>
            </a:r>
            <a:r>
              <a:rPr lang="en-US" sz="3600" dirty="0" smtClean="0"/>
              <a:t>“reduced </a:t>
            </a:r>
            <a:r>
              <a:rPr lang="en-US" sz="3600" dirty="0"/>
              <a:t>cortical </a:t>
            </a:r>
            <a:r>
              <a:rPr lang="en-US" sz="3600" dirty="0" smtClean="0"/>
              <a:t>thickness”</a:t>
            </a:r>
          </a:p>
          <a:p>
            <a:pPr marL="548636" lvl="2" indent="-171446">
              <a:buFont typeface="Arial" pitchFamily="34" charset="0"/>
              <a:buChar char="•"/>
            </a:pPr>
            <a:r>
              <a:rPr lang="th-TH" sz="3600" dirty="0" smtClean="0"/>
              <a:t> ผลตรวจทางพยาธิวิทยา </a:t>
            </a:r>
            <a:r>
              <a:rPr lang="en-US" sz="3600" dirty="0" smtClean="0"/>
              <a:t>“fibrosis”, “atrophy”</a:t>
            </a:r>
          </a:p>
          <a:p>
            <a:pPr lvl="1"/>
            <a:endParaRPr lang="th-TH" sz="4400" dirty="0"/>
          </a:p>
        </p:txBody>
      </p:sp>
    </p:spTree>
    <p:extLst>
      <p:ext uri="{BB962C8B-B14F-4D97-AF65-F5344CB8AC3E}">
        <p14:creationId xmlns:p14="http://schemas.microsoft.com/office/powerpoint/2010/main" val="100770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Concept of CKD</a:t>
            </a:r>
            <a:endParaRPr lang="th-TH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118" b="7149"/>
          <a:stretch/>
        </p:blipFill>
        <p:spPr>
          <a:xfrm>
            <a:off x="230605" y="1604210"/>
            <a:ext cx="8720889" cy="4364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843" y="4459705"/>
            <a:ext cx="150795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Screen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หา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risk factors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6506" y="4459705"/>
            <a:ext cx="141170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ลด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risk factors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1958" y="4347410"/>
            <a:ext cx="1764631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รักษา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Comorbidity, slow renal progression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3980" y="4355433"/>
            <a:ext cx="1692441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progression, </a:t>
            </a:r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เตรียม</a:t>
            </a:r>
          </a:p>
          <a:p>
            <a:pPr algn="ctr"/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RRT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0167" y="4485729"/>
            <a:ext cx="150795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RRT   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596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050" name="Picture 2" descr="http://www.livescience.com/images/i/000/036/577/original/shutterstock_108605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61" y="824752"/>
            <a:ext cx="6552292" cy="583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933932" y="2057400"/>
            <a:ext cx="3981470" cy="1393565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000" b="1" dirty="0" smtClean="0"/>
              <a:t>Glomerular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000" dirty="0" smtClean="0"/>
              <a:t>โรคไตเบาหวาน </a:t>
            </a:r>
            <a:r>
              <a:rPr lang="en-US" sz="2000" dirty="0" smtClean="0"/>
              <a:t>Diabetic nephropathy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000" dirty="0" smtClean="0"/>
              <a:t>โรค</a:t>
            </a:r>
            <a:r>
              <a:rPr lang="th-TH" sz="2000" dirty="0" err="1" smtClean="0"/>
              <a:t>ไตลูปุส</a:t>
            </a:r>
            <a:r>
              <a:rPr lang="th-TH" sz="2000" dirty="0" smtClean="0"/>
              <a:t> </a:t>
            </a:r>
            <a:r>
              <a:rPr lang="en-US" sz="2000" dirty="0" smtClean="0"/>
              <a:t>Lupus nephritis</a:t>
            </a:r>
          </a:p>
          <a:p>
            <a:endParaRPr lang="th-TH" sz="2000" dirty="0"/>
          </a:p>
        </p:txBody>
      </p:sp>
      <p:pic>
        <p:nvPicPr>
          <p:cNvPr id="6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44043">
            <a:off x="4553345" y="2637767"/>
            <a:ext cx="530863" cy="72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ผลการค้นหารูปภาพสำหรับ kidney anatomy inf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1" t="5819" b="63943"/>
          <a:stretch/>
        </p:blipFill>
        <p:spPr bwMode="auto">
          <a:xfrm>
            <a:off x="7234731" y="1024625"/>
            <a:ext cx="1493551" cy="133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933932" y="3690982"/>
            <a:ext cx="3886870" cy="1284430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 smtClean="0"/>
              <a:t>Urinary 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นิ่ว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err="1" smtClean="0"/>
              <a:t>เก๊าท์</a:t>
            </a:r>
            <a:endParaRPr lang="en-US" sz="2400" dirty="0" smtClean="0"/>
          </a:p>
          <a:p>
            <a:endParaRPr lang="th-TH" dirty="0"/>
          </a:p>
        </p:txBody>
      </p:sp>
      <p:pic>
        <p:nvPicPr>
          <p:cNvPr id="9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51422" y="3740595"/>
            <a:ext cx="651819" cy="88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12211" y="3254189"/>
            <a:ext cx="2505801" cy="2587604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b="1" dirty="0" smtClean="0"/>
              <a:t>Vascular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ความดัน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หลอดเลือดอุดตัน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2400" dirty="0" smtClean="0"/>
              <a:t>หลอดเลือดอักเสบ</a:t>
            </a:r>
            <a:endParaRPr lang="en-US" sz="2400" dirty="0" smtClean="0"/>
          </a:p>
          <a:p>
            <a:endParaRPr lang="th-TH" dirty="0"/>
          </a:p>
        </p:txBody>
      </p:sp>
      <p:pic>
        <p:nvPicPr>
          <p:cNvPr id="11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70335">
            <a:off x="2671186" y="2947504"/>
            <a:ext cx="651819" cy="88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4676763" y="5190564"/>
            <a:ext cx="4183180" cy="854201"/>
          </a:xfrm>
          <a:prstGeom prst="round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th-TH" sz="2800" b="1" dirty="0" smtClean="0"/>
              <a:t>อื่นๆ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b="1" dirty="0" smtClean="0"/>
              <a:t> </a:t>
            </a:r>
            <a:r>
              <a:rPr lang="en-US" b="1" dirty="0" smtClean="0"/>
              <a:t>ADPKD</a:t>
            </a:r>
          </a:p>
        </p:txBody>
      </p:sp>
      <p:pic>
        <p:nvPicPr>
          <p:cNvPr id="2054" name="Picture 6" descr="ผลการค้นหารูปภาพสำหรับ adpk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8" r="7609" b="17848"/>
          <a:stretch/>
        </p:blipFill>
        <p:spPr bwMode="auto">
          <a:xfrm>
            <a:off x="6153576" y="4975412"/>
            <a:ext cx="1447581" cy="18825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831" y="362200"/>
            <a:ext cx="5755265" cy="123747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th-TH" sz="4800" dirty="0"/>
              <a:t>สาเหตุ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27375" y="1785917"/>
            <a:ext cx="1379380" cy="12374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8653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ลด </a:t>
            </a:r>
            <a:r>
              <a:rPr lang="en-US" dirty="0" smtClean="0"/>
              <a:t>RISKs, slow renal progression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 DM: FBS &lt;130mg/</a:t>
            </a:r>
            <a:r>
              <a:rPr lang="en-US" b="1" dirty="0" err="1" smtClean="0"/>
              <a:t>dL</a:t>
            </a:r>
            <a:r>
              <a:rPr lang="en-US" b="1" dirty="0" smtClean="0"/>
              <a:t>, HbA1c </a:t>
            </a:r>
            <a:r>
              <a:rPr lang="th-TH" b="1" dirty="0" smtClean="0">
                <a:latin typeface="Calibri" panose="020F0502020204030204" pitchFamily="34" charset="0"/>
              </a:rPr>
              <a:t>≈</a:t>
            </a:r>
            <a:r>
              <a:rPr lang="en-US" b="1" dirty="0" smtClean="0"/>
              <a:t> &lt;7%</a:t>
            </a:r>
          </a:p>
          <a:p>
            <a:r>
              <a:rPr lang="en-US" b="1" dirty="0"/>
              <a:t> </a:t>
            </a:r>
            <a:r>
              <a:rPr lang="en-US" b="1" dirty="0" smtClean="0"/>
              <a:t>Hypertension: </a:t>
            </a:r>
            <a:endParaRPr lang="th-TH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924" t="13419" r="55272" b="29964"/>
          <a:stretch/>
        </p:blipFill>
        <p:spPr>
          <a:xfrm>
            <a:off x="3360098" y="2541494"/>
            <a:ext cx="3227295" cy="4141695"/>
          </a:xfrm>
          <a:prstGeom prst="rect">
            <a:avLst/>
          </a:prstGeom>
        </p:spPr>
      </p:pic>
      <p:pic>
        <p:nvPicPr>
          <p:cNvPr id="9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57045" y="4436611"/>
            <a:ext cx="705589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BP 140/90 mmHg</a:t>
            </a:r>
            <a:endParaRPr lang="th-TH" sz="6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02812" y="2389359"/>
            <a:ext cx="705589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FBS  130 mg/</a:t>
            </a:r>
            <a:r>
              <a:rPr lang="en-US" sz="6600" b="1" dirty="0" err="1" smtClean="0"/>
              <a:t>dL</a:t>
            </a:r>
            <a:endParaRPr lang="th-TH" sz="6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57045" y="3441886"/>
            <a:ext cx="7055892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HbA1c </a:t>
            </a:r>
            <a:r>
              <a:rPr lang="th-TH" sz="6600" b="1" dirty="0">
                <a:latin typeface="Calibri" panose="020F0502020204030204" pitchFamily="34" charset="0"/>
              </a:rPr>
              <a:t>≈ </a:t>
            </a:r>
            <a:r>
              <a:rPr lang="en-US" altLang="zh-CN" sz="6600" b="1" dirty="0" smtClean="0"/>
              <a:t>7%</a:t>
            </a:r>
            <a:endParaRPr lang="th-TH" sz="6600" b="1" dirty="0"/>
          </a:p>
        </p:txBody>
      </p:sp>
      <p:pic>
        <p:nvPicPr>
          <p:cNvPr id="3074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25577">
            <a:off x="382436" y="4036022"/>
            <a:ext cx="1043128" cy="137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4381">
            <a:off x="467722" y="1962940"/>
            <a:ext cx="1043128" cy="137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4381">
            <a:off x="496906" y="2990133"/>
            <a:ext cx="1043128" cy="137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8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ลด </a:t>
            </a:r>
            <a:r>
              <a:rPr lang="en-US" dirty="0" smtClean="0"/>
              <a:t>RISKs, slow renal progression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Hypertension: </a:t>
            </a:r>
            <a:r>
              <a:rPr lang="th-TH" b="1" dirty="0" smtClean="0"/>
              <a:t>ควรใช้ยาในกลุ่ม </a:t>
            </a:r>
            <a:r>
              <a:rPr lang="en-US" dirty="0"/>
              <a:t>RAAS blockage</a:t>
            </a:r>
            <a:endParaRPr lang="th-TH" b="1" dirty="0"/>
          </a:p>
        </p:txBody>
      </p:sp>
      <p:pic>
        <p:nvPicPr>
          <p:cNvPr id="9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  <p:pic>
        <p:nvPicPr>
          <p:cNvPr id="13314" name="Picture 2" descr="ผลการค้นหารูปภาพสำหรับ ramipril gf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808" y="3419272"/>
            <a:ext cx="5418162" cy="316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2955" y="3555366"/>
            <a:ext cx="358936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/>
              <a:t>ACE-I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Enalapril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Ramipril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Quinapril</a:t>
            </a:r>
          </a:p>
          <a:p>
            <a:endParaRPr lang="en-US" dirty="0"/>
          </a:p>
          <a:p>
            <a:r>
              <a:rPr lang="en-US" sz="2800" b="1" dirty="0" smtClean="0"/>
              <a:t>ARB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Losartan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Irbesartan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Candesartan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7304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รักษา </a:t>
            </a:r>
            <a:r>
              <a:rPr lang="en-US" dirty="0" smtClean="0"/>
              <a:t>Complications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CKD-MBD:</a:t>
            </a:r>
            <a:r>
              <a:rPr lang="en-US" dirty="0" smtClean="0"/>
              <a:t> CKD- mineral bone disease</a:t>
            </a:r>
          </a:p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Anemia in CKD</a:t>
            </a:r>
          </a:p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Acidosis</a:t>
            </a:r>
          </a:p>
          <a:p>
            <a:pPr marL="363538" indent="-330200">
              <a:buFont typeface="+mj-lt"/>
              <a:buAutoNum type="arabicPeriod"/>
            </a:pPr>
            <a:r>
              <a:rPr lang="en-US" b="1" dirty="0"/>
              <a:t>Abnormal electrolyte</a:t>
            </a:r>
            <a:endParaRPr lang="th-TH" b="1" dirty="0"/>
          </a:p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Edema</a:t>
            </a:r>
          </a:p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Malnutrition</a:t>
            </a:r>
          </a:p>
        </p:txBody>
      </p:sp>
      <p:pic>
        <p:nvPicPr>
          <p:cNvPr id="8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412000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รักษา </a:t>
            </a:r>
            <a:r>
              <a:rPr lang="en-US" dirty="0" smtClean="0"/>
              <a:t>Complications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30200">
              <a:buFont typeface="+mj-lt"/>
              <a:buAutoNum type="arabicPeriod"/>
            </a:pPr>
            <a:r>
              <a:rPr lang="en-US" b="1" dirty="0" smtClean="0"/>
              <a:t> CKD-MBD:</a:t>
            </a:r>
            <a:r>
              <a:rPr lang="en-US" dirty="0" smtClean="0"/>
              <a:t> CKD- mineral bone disease</a:t>
            </a:r>
            <a:endParaRPr lang="th-TH" dirty="0"/>
          </a:p>
        </p:txBody>
      </p:sp>
      <p:pic>
        <p:nvPicPr>
          <p:cNvPr id="5122" name="Picture 2" descr="http://4.bp.blogspot.com/_Hg8fx9Ya5Yw/S-bTC7dMNAI/AAAAAAAAAKc/74VL_UREGmg/s1600/5002651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6" y="2583517"/>
            <a:ext cx="5244353" cy="408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70494" y="2729753"/>
            <a:ext cx="2595282" cy="156966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h-TH" sz="2400" dirty="0" smtClean="0"/>
              <a:t>ไต</a:t>
            </a:r>
          </a:p>
          <a:p>
            <a:pPr marL="342900" indent="-342900">
              <a:buAutoNum type="arabicPeriod"/>
            </a:pPr>
            <a:r>
              <a:rPr lang="th-TH" sz="2400" dirty="0" smtClean="0"/>
              <a:t>กระดูก</a:t>
            </a:r>
          </a:p>
          <a:p>
            <a:pPr marL="342900" indent="-342900">
              <a:buAutoNum type="arabicPeriod"/>
            </a:pPr>
            <a:r>
              <a:rPr lang="th-TH" sz="2400" dirty="0" smtClean="0"/>
              <a:t>ลำไส้</a:t>
            </a:r>
          </a:p>
          <a:p>
            <a:pPr marL="342900" indent="-342900">
              <a:buAutoNum type="arabicPeriod"/>
            </a:pPr>
            <a:r>
              <a:rPr lang="th-TH" sz="2400" dirty="0" smtClean="0"/>
              <a:t>ต่อมพาราไทรอยด์</a:t>
            </a:r>
            <a:endParaRPr lang="th-TH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970494" y="5097099"/>
            <a:ext cx="2595282" cy="156966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 smtClean="0"/>
              <a:t>Calcium</a:t>
            </a:r>
            <a:endParaRPr lang="th-TH" sz="24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Phosphate</a:t>
            </a:r>
          </a:p>
          <a:p>
            <a:pPr marL="342900" indent="-342900">
              <a:buAutoNum type="arabicPeriod"/>
            </a:pPr>
            <a:r>
              <a:rPr lang="en-US" sz="2400" dirty="0" smtClean="0"/>
              <a:t>PTH</a:t>
            </a:r>
            <a:endParaRPr lang="th-TH" sz="24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Vitamin D</a:t>
            </a:r>
            <a:endParaRPr lang="th-TH" sz="2400" dirty="0"/>
          </a:p>
        </p:txBody>
      </p:sp>
      <p:pic>
        <p:nvPicPr>
          <p:cNvPr id="6" name="Picture 2" descr="https://www.wpclipart.com/signs_symbol/arrows/arrows_color/arrow_outline_red_down_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229" y="4150207"/>
            <a:ext cx="1043128" cy="137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8625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era-edta.org/ckdmbd/images/CKD-MBD%20image%20homepa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9" b="9108"/>
          <a:stretch/>
        </p:blipFill>
        <p:spPr bwMode="auto">
          <a:xfrm>
            <a:off x="2205319" y="900414"/>
            <a:ext cx="6642846" cy="578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CKD-MBD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34" y="1691997"/>
            <a:ext cx="1670795" cy="112955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4290" indent="0">
              <a:buNone/>
            </a:pPr>
            <a:r>
              <a:rPr lang="en-US" sz="8000" b="1" dirty="0" smtClean="0"/>
              <a:t>LAB</a:t>
            </a:r>
            <a:endParaRPr lang="th-TH" sz="8000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593095" y="1691996"/>
            <a:ext cx="2232210" cy="11295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>
              <a:buFont typeface="Corbel" pitchFamily="34" charset="0"/>
              <a:buNone/>
            </a:pPr>
            <a:r>
              <a:rPr lang="th-TH" sz="8000" b="1" dirty="0" smtClean="0"/>
              <a:t>กระดูก</a:t>
            </a:r>
            <a:endParaRPr lang="th-TH" sz="80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72755" y="5058243"/>
            <a:ext cx="3307974" cy="11295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36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32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8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400" kern="1200">
                <a:solidFill>
                  <a:schemeClr val="tx1"/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>
              <a:buFont typeface="Corbel" pitchFamily="34" charset="0"/>
              <a:buNone/>
            </a:pPr>
            <a:r>
              <a:rPr lang="th-TH" sz="8000" b="1" dirty="0" smtClean="0"/>
              <a:t>หลอดเลือด</a:t>
            </a:r>
            <a:endParaRPr lang="th-TH" sz="8000" b="1" dirty="0"/>
          </a:p>
        </p:txBody>
      </p:sp>
    </p:spTree>
    <p:extLst>
      <p:ext uri="{BB962C8B-B14F-4D97-AF65-F5344CB8AC3E}">
        <p14:creationId xmlns:p14="http://schemas.microsoft.com/office/powerpoint/2010/main" val="138294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CKD-MBD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6143" y="4379148"/>
            <a:ext cx="4235761" cy="17168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L</a:t>
            </a:r>
            <a:r>
              <a:rPr lang="en-US" altLang="th-TH" b="1" dirty="0" smtClean="0"/>
              <a:t>ateral </a:t>
            </a:r>
            <a:r>
              <a:rPr lang="en-US" altLang="th-TH" b="1" dirty="0"/>
              <a:t>abdominal </a:t>
            </a:r>
            <a:r>
              <a:rPr lang="en-US" altLang="th-TH" b="1" dirty="0" smtClean="0"/>
              <a:t>X-ray</a:t>
            </a:r>
          </a:p>
          <a:p>
            <a:r>
              <a:rPr lang="en-US" altLang="th-TH" b="1" dirty="0"/>
              <a:t> </a:t>
            </a:r>
            <a:r>
              <a:rPr lang="en-US" altLang="th-TH" b="1" dirty="0" smtClean="0"/>
              <a:t>Echocardiography</a:t>
            </a:r>
          </a:p>
          <a:p>
            <a:r>
              <a:rPr lang="en-US" b="1" dirty="0" smtClean="0"/>
              <a:t> CT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62" y="2057400"/>
            <a:ext cx="2958571" cy="4643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922" y="4379148"/>
            <a:ext cx="1719221" cy="1585097"/>
          </a:xfrm>
          <a:prstGeom prst="rect">
            <a:avLst/>
          </a:prstGeom>
        </p:spPr>
      </p:pic>
      <p:pic>
        <p:nvPicPr>
          <p:cNvPr id="6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86809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ค่า </a:t>
            </a:r>
            <a:r>
              <a:rPr lang="en-US" dirty="0" smtClean="0"/>
              <a:t>Lab </a:t>
            </a:r>
            <a:r>
              <a:rPr lang="th-TH" dirty="0" smtClean="0"/>
              <a:t>ที่ต้องการ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7931122"/>
              </p:ext>
            </p:extLst>
          </p:nvPr>
        </p:nvGraphicFramePr>
        <p:xfrm>
          <a:off x="857250" y="2057400"/>
          <a:ext cx="7404099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033"/>
                <a:gridCol w="2468033"/>
                <a:gridCol w="2468033"/>
              </a:tblGrid>
              <a:tr h="370840">
                <a:tc>
                  <a:txBody>
                    <a:bodyPr/>
                    <a:lstStyle/>
                    <a:p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Calcium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9-10.2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Normal</a:t>
                      </a:r>
                      <a:endParaRPr lang="th-TH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Phosphate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2.7-4.6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Normal</a:t>
                      </a:r>
                      <a:endParaRPr lang="th-TH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PTH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130-650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2-9 </a:t>
                      </a:r>
                      <a:r>
                        <a:rPr lang="th-TH" sz="3200" dirty="0" smtClean="0"/>
                        <a:t>เท่า </a:t>
                      </a:r>
                      <a:r>
                        <a:rPr lang="en-US" sz="3200" dirty="0" smtClean="0"/>
                        <a:t>(ESRD)</a:t>
                      </a:r>
                      <a:endParaRPr lang="th-TH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Vitamin D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&gt;20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Normal</a:t>
                      </a:r>
                      <a:endParaRPr lang="th-TH" sz="3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19781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264" y="582964"/>
            <a:ext cx="7406640" cy="1356360"/>
          </a:xfrm>
        </p:spPr>
        <p:txBody>
          <a:bodyPr/>
          <a:lstStyle/>
          <a:p>
            <a:r>
              <a:rPr lang="en-US" dirty="0" smtClean="0"/>
              <a:t>Phosphate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th-TH" dirty="0" smtClean="0"/>
              <a:t>คุมอาหาร</a:t>
            </a:r>
          </a:p>
          <a:p>
            <a:endParaRPr lang="th-TH" dirty="0" smtClean="0"/>
          </a:p>
          <a:p>
            <a:pPr marL="34290" indent="0">
              <a:buNone/>
            </a:pPr>
            <a:r>
              <a:rPr lang="en-US" altLang="zh-CN" sz="4400" b="1" dirty="0"/>
              <a:t>Medications</a:t>
            </a:r>
            <a:endParaRPr lang="th-TH" sz="4400" b="1" dirty="0" smtClean="0"/>
          </a:p>
          <a:p>
            <a:r>
              <a:rPr lang="th-TH" dirty="0" smtClean="0"/>
              <a:t> </a:t>
            </a:r>
            <a:r>
              <a:rPr lang="en-US" dirty="0" smtClean="0"/>
              <a:t>Calcium Carbonate</a:t>
            </a:r>
            <a:endParaRPr lang="en-US" dirty="0"/>
          </a:p>
          <a:p>
            <a:r>
              <a:rPr lang="en-US" dirty="0" smtClean="0"/>
              <a:t> Aluminum Hydroxide</a:t>
            </a:r>
          </a:p>
          <a:p>
            <a:r>
              <a:rPr lang="en-US" dirty="0"/>
              <a:t> </a:t>
            </a:r>
            <a:r>
              <a:rPr lang="en-US" dirty="0" smtClean="0"/>
              <a:t>Lanthanum</a:t>
            </a:r>
          </a:p>
          <a:p>
            <a:endParaRPr lang="en-US" dirty="0" smtClean="0"/>
          </a:p>
          <a:p>
            <a:endParaRPr lang="th-TH" dirty="0"/>
          </a:p>
        </p:txBody>
      </p:sp>
      <p:pic>
        <p:nvPicPr>
          <p:cNvPr id="9218" name="Picture 2" descr="ผลการค้นหารูปภาพสำหรับ อาหารฟอสเฟตสู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77" y="200540"/>
            <a:ext cx="1402013" cy="140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ผลการค้นหารูปภาพสำหรับ อาหารฟอสเฟตสู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44"/>
          <a:stretch/>
        </p:blipFill>
        <p:spPr bwMode="auto">
          <a:xfrm>
            <a:off x="5380064" y="274546"/>
            <a:ext cx="1532159" cy="125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ผลการค้นหารูปภาพสำหรับ ง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929" y="373142"/>
            <a:ext cx="1947816" cy="114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ผลการค้นหารูปภาพสำหรับ เห็ด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182" y="1644732"/>
            <a:ext cx="1820408" cy="120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ผลการค้นหารูปภาพสำหรับ ไส้กรอ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49" y="1672500"/>
            <a:ext cx="1949648" cy="129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ผลการค้นหารูปภาพสำหรับ น้ำอัดลม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07" y="1602331"/>
            <a:ext cx="1872262" cy="140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ผลการค้นหารูปภาพสำหรับ ช็อคโกแลต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308" y="3076697"/>
            <a:ext cx="2577437" cy="145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รูปภาพที่เกี่ยวข้อง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881" y="3089072"/>
            <a:ext cx="1872262" cy="147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3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PTH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Alfacalcidol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Parathyroidectomy</a:t>
            </a:r>
            <a:endParaRPr lang="th-TH" dirty="0"/>
          </a:p>
        </p:txBody>
      </p:sp>
      <p:pic>
        <p:nvPicPr>
          <p:cNvPr id="4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87497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รักษา </a:t>
            </a:r>
            <a:r>
              <a:rPr lang="en-US" dirty="0" smtClean="0"/>
              <a:t>Comorbidity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2" y="2057400"/>
            <a:ext cx="3596216" cy="4038600"/>
          </a:xfrm>
        </p:spPr>
        <p:txBody>
          <a:bodyPr/>
          <a:lstStyle/>
          <a:p>
            <a:pPr marL="777240" indent="-742950">
              <a:buFont typeface="+mj-lt"/>
              <a:buAutoNum type="arabicPeriod" startAt="2"/>
            </a:pPr>
            <a:r>
              <a:rPr lang="en-US" b="1" dirty="0" smtClean="0"/>
              <a:t>Anemia in CKD</a:t>
            </a:r>
          </a:p>
          <a:p>
            <a:pPr marL="205740" lvl="1" indent="0">
              <a:buNone/>
            </a:pPr>
            <a:r>
              <a:rPr lang="th-TH" dirty="0"/>
              <a:t>ภาวะโลหิตจาง หมายถึง </a:t>
            </a:r>
            <a:endParaRPr lang="en-US" dirty="0" smtClean="0"/>
          </a:p>
          <a:p>
            <a:pPr marL="205740" lvl="1" indent="0">
              <a:buNone/>
            </a:pPr>
            <a:r>
              <a:rPr lang="en-US" dirty="0" err="1" smtClean="0"/>
              <a:t>Hb</a:t>
            </a:r>
            <a:r>
              <a:rPr lang="en-US" dirty="0" smtClean="0"/>
              <a:t> &lt;</a:t>
            </a:r>
            <a:r>
              <a:rPr lang="th-TH" dirty="0" smtClean="0"/>
              <a:t>13.0 </a:t>
            </a:r>
            <a:r>
              <a:rPr lang="en-US" dirty="0"/>
              <a:t>g/</a:t>
            </a:r>
            <a:r>
              <a:rPr lang="en-US" dirty="0" err="1"/>
              <a:t>dL</a:t>
            </a:r>
            <a:r>
              <a:rPr lang="en-US" dirty="0"/>
              <a:t> </a:t>
            </a:r>
            <a:r>
              <a:rPr lang="th-TH" dirty="0"/>
              <a:t>ในเพศชาย </a:t>
            </a:r>
            <a:endParaRPr lang="th-TH" dirty="0" smtClean="0"/>
          </a:p>
          <a:p>
            <a:pPr marL="205740" lvl="1" indent="0">
              <a:buNone/>
            </a:pPr>
            <a:r>
              <a:rPr lang="en-US" dirty="0" err="1" smtClean="0"/>
              <a:t>Hb</a:t>
            </a:r>
            <a:r>
              <a:rPr lang="en-US" dirty="0" smtClean="0"/>
              <a:t> &lt;</a:t>
            </a:r>
            <a:r>
              <a:rPr lang="th-TH" dirty="0" smtClean="0"/>
              <a:t>12.0 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r>
              <a:rPr lang="en-US" dirty="0" smtClean="0"/>
              <a:t> </a:t>
            </a:r>
            <a:r>
              <a:rPr lang="th-TH" dirty="0"/>
              <a:t>ในเพศหญิง </a:t>
            </a:r>
            <a:br>
              <a:rPr lang="th-TH" dirty="0"/>
            </a:br>
            <a:endParaRPr lang="th-TH" b="1" dirty="0"/>
          </a:p>
        </p:txBody>
      </p:sp>
      <p:pic>
        <p:nvPicPr>
          <p:cNvPr id="5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79986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3424" y="511023"/>
            <a:ext cx="79023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5400" b="1" dirty="0" smtClean="0"/>
              <a:t>อุบัติการณ์ในประเทศไทย</a:t>
            </a:r>
            <a:endParaRPr lang="th-TH" sz="5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8" name="Picture 2" descr="ผลการค้นหารูปภาพสำหรับ กระดูกในโรคไ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8" y="1910688"/>
            <a:ext cx="8778777" cy="29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60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ANEMIA in CKD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th-TH" b="1" dirty="0" smtClean="0"/>
              <a:t>การรักษา</a:t>
            </a:r>
          </a:p>
          <a:p>
            <a:pPr lvl="2"/>
            <a:r>
              <a:rPr lang="th-TH" sz="3600" dirty="0" smtClean="0"/>
              <a:t> </a:t>
            </a:r>
            <a:r>
              <a:rPr lang="th-TH" sz="3600" dirty="0" err="1" smtClean="0"/>
              <a:t>ให</a:t>
            </a:r>
            <a:r>
              <a:rPr lang="th-TH" sz="3600" dirty="0"/>
              <a:t>ธาตุ</a:t>
            </a:r>
            <a:r>
              <a:rPr lang="th-TH" sz="3600" dirty="0" smtClean="0"/>
              <a:t>เหล็กกินเมื่อ</a:t>
            </a:r>
            <a:endParaRPr lang="en-US" sz="3600" dirty="0" smtClean="0"/>
          </a:p>
          <a:p>
            <a:pPr lvl="3"/>
            <a:r>
              <a:rPr lang="en-US" sz="3200" dirty="0"/>
              <a:t> </a:t>
            </a:r>
            <a:r>
              <a:rPr lang="en-US" sz="3200" dirty="0" smtClean="0"/>
              <a:t>Transferrin </a:t>
            </a:r>
            <a:r>
              <a:rPr lang="en-US" sz="3200" dirty="0"/>
              <a:t>saturation (TSAT) </a:t>
            </a:r>
            <a:r>
              <a:rPr lang="en-US" sz="3200" dirty="0" smtClean="0">
                <a:latin typeface="Calibri" panose="020F0502020204030204" pitchFamily="34" charset="0"/>
              </a:rPr>
              <a:t>≤</a:t>
            </a:r>
            <a:r>
              <a:rPr lang="th-TH" sz="3200" dirty="0" smtClean="0">
                <a:latin typeface="Calibri" panose="020F0502020204030204" pitchFamily="34" charset="0"/>
              </a:rPr>
              <a:t> </a:t>
            </a:r>
            <a:r>
              <a:rPr lang="th-TH" sz="3200" dirty="0" smtClean="0"/>
              <a:t>30</a:t>
            </a:r>
            <a:r>
              <a:rPr lang="en-US" sz="3200" dirty="0" smtClean="0"/>
              <a:t>%</a:t>
            </a:r>
          </a:p>
          <a:p>
            <a:pPr lvl="3"/>
            <a:r>
              <a:rPr lang="en-US" sz="3200" dirty="0" smtClean="0"/>
              <a:t> Ferritin </a:t>
            </a:r>
            <a:r>
              <a:rPr lang="en-US" sz="3200" dirty="0" smtClean="0">
                <a:latin typeface="Calibri" panose="020F0502020204030204" pitchFamily="34" charset="0"/>
              </a:rPr>
              <a:t>≤</a:t>
            </a:r>
            <a:r>
              <a:rPr lang="th-TH" sz="3200" dirty="0" smtClean="0"/>
              <a:t>500 </a:t>
            </a:r>
            <a:r>
              <a:rPr lang="el-GR" sz="3200" dirty="0"/>
              <a:t>μ</a:t>
            </a:r>
            <a:r>
              <a:rPr lang="en-US" sz="3200" dirty="0" smtClean="0"/>
              <a:t>g/L</a:t>
            </a:r>
          </a:p>
          <a:p>
            <a:pPr lvl="2"/>
            <a:r>
              <a:rPr lang="th-TH" sz="3600" dirty="0" smtClean="0"/>
              <a:t> หากกินเหล็ก 3 เดือน แล้วไม</a:t>
            </a:r>
            <a:r>
              <a:rPr lang="th-TH" sz="3600" dirty="0"/>
              <a:t></a:t>
            </a:r>
            <a:r>
              <a:rPr lang="th-TH" sz="3600" dirty="0" smtClean="0"/>
              <a:t>ตอบสนอง </a:t>
            </a:r>
            <a:r>
              <a:rPr lang="en-US" sz="3600" dirty="0" smtClean="0"/>
              <a:t>&gt;&gt; </a:t>
            </a:r>
            <a:r>
              <a:rPr lang="th-TH" sz="3600" dirty="0" err="1" smtClean="0"/>
              <a:t>ให</a:t>
            </a:r>
            <a:r>
              <a:rPr lang="th-TH" sz="3600" dirty="0"/>
              <a:t>ธาตุเหล็กแบบ</a:t>
            </a:r>
            <a:r>
              <a:rPr lang="th-TH" sz="3600" dirty="0" smtClean="0"/>
              <a:t>ฉีด</a:t>
            </a:r>
            <a:r>
              <a:rPr lang="th-TH" dirty="0"/>
              <a:t/>
            </a:r>
            <a:br>
              <a:rPr lang="th-TH" dirty="0"/>
            </a:br>
            <a:endParaRPr lang="th-TH" dirty="0"/>
          </a:p>
        </p:txBody>
      </p:sp>
      <p:pic>
        <p:nvPicPr>
          <p:cNvPr id="4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17263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ANEMIA in CKD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 Erythropoietin</a:t>
            </a:r>
          </a:p>
          <a:p>
            <a:pPr lvl="1"/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th-TH" dirty="0"/>
              <a:t>เริ่ม</a:t>
            </a:r>
            <a:r>
              <a:rPr lang="th-TH" dirty="0" err="1"/>
              <a:t>ให</a:t>
            </a:r>
            <a:r>
              <a:rPr lang="th-TH" dirty="0" smtClean="0"/>
              <a:t></a:t>
            </a:r>
            <a:r>
              <a:rPr lang="th-TH" dirty="0" err="1" smtClean="0"/>
              <a:t>ในผู</a:t>
            </a:r>
            <a:r>
              <a:rPr lang="th-TH" dirty="0"/>
              <a:t>ป</a:t>
            </a:r>
            <a:r>
              <a:rPr lang="th-TH" dirty="0" err="1" smtClean="0"/>
              <a:t>วย</a:t>
            </a:r>
            <a:r>
              <a:rPr lang="th-TH" dirty="0" smtClean="0"/>
              <a:t> </a:t>
            </a:r>
            <a:r>
              <a:rPr lang="en-US" dirty="0" smtClean="0"/>
              <a:t>STAGE</a:t>
            </a:r>
            <a:r>
              <a:rPr lang="th-TH" dirty="0" smtClean="0"/>
              <a:t> </a:t>
            </a:r>
            <a:r>
              <a:rPr lang="th-TH" dirty="0"/>
              <a:t>3-5 เมื่อระดับ </a:t>
            </a:r>
            <a:r>
              <a:rPr lang="en-US" dirty="0" err="1" smtClean="0"/>
              <a:t>Hb</a:t>
            </a:r>
            <a:r>
              <a:rPr lang="th-TH" dirty="0"/>
              <a:t> </a:t>
            </a:r>
            <a:r>
              <a:rPr lang="en-US" dirty="0" smtClean="0"/>
              <a:t>&lt;</a:t>
            </a:r>
            <a:r>
              <a:rPr lang="th-TH" dirty="0" smtClean="0"/>
              <a:t>10 </a:t>
            </a:r>
            <a:r>
              <a:rPr lang="en-US" dirty="0" smtClean="0"/>
              <a:t>g/d</a:t>
            </a:r>
          </a:p>
          <a:p>
            <a:pPr lvl="1"/>
            <a:r>
              <a:rPr lang="th-TH" dirty="0" smtClean="0"/>
              <a:t>  </a:t>
            </a:r>
            <a:r>
              <a:rPr lang="th-TH" dirty="0" err="1" smtClean="0"/>
              <a:t>เป</a:t>
            </a:r>
            <a:r>
              <a:rPr lang="th-TH" dirty="0"/>
              <a:t>าหมายคือ</a:t>
            </a:r>
            <a:r>
              <a:rPr lang="th-TH" dirty="0" err="1"/>
              <a:t>ให</a:t>
            </a:r>
            <a:r>
              <a:rPr lang="th-TH" dirty="0"/>
              <a:t>ระดับ </a:t>
            </a:r>
            <a:r>
              <a:rPr lang="en-US" dirty="0" err="1" smtClean="0"/>
              <a:t>Hb</a:t>
            </a:r>
            <a:r>
              <a:rPr lang="th-TH" dirty="0" smtClean="0"/>
              <a:t> 11.5 </a:t>
            </a:r>
            <a:r>
              <a:rPr lang="en-US" dirty="0" smtClean="0"/>
              <a:t>g/</a:t>
            </a:r>
            <a:r>
              <a:rPr lang="en-US" dirty="0" err="1" smtClean="0"/>
              <a:t>dL</a:t>
            </a:r>
            <a:endParaRPr lang="th-TH" dirty="0" smtClean="0"/>
          </a:p>
          <a:p>
            <a:pPr lvl="1"/>
            <a:r>
              <a:rPr lang="th-TH" dirty="0"/>
              <a:t> </a:t>
            </a:r>
            <a:r>
              <a:rPr lang="th-TH" dirty="0" smtClean="0"/>
              <a:t> ควร</a:t>
            </a:r>
            <a:r>
              <a:rPr lang="th-TH" dirty="0"/>
              <a:t>หยุดยา</a:t>
            </a:r>
            <a:r>
              <a:rPr lang="th-TH" dirty="0" smtClean="0"/>
              <a:t>เมื่อ </a:t>
            </a:r>
            <a:r>
              <a:rPr lang="en-US" dirty="0" err="1"/>
              <a:t>Hb</a:t>
            </a:r>
            <a:r>
              <a:rPr lang="en-US" dirty="0"/>
              <a:t> </a:t>
            </a:r>
            <a:r>
              <a:rPr lang="en-US" dirty="0" smtClean="0"/>
              <a:t>&gt;</a:t>
            </a:r>
            <a:r>
              <a:rPr lang="th-TH" dirty="0" smtClean="0"/>
              <a:t>13 </a:t>
            </a:r>
            <a:r>
              <a:rPr lang="en-US" dirty="0"/>
              <a:t>g/</a:t>
            </a:r>
            <a:r>
              <a:rPr lang="en-US" dirty="0" err="1"/>
              <a:t>dL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th-TH" b="1" dirty="0"/>
          </a:p>
        </p:txBody>
      </p:sp>
      <p:pic>
        <p:nvPicPr>
          <p:cNvPr id="5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8065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3. </a:t>
            </a:r>
            <a:r>
              <a:rPr lang="th-TH" sz="4000" dirty="0" smtClean="0"/>
              <a:t>การ</a:t>
            </a:r>
            <a:r>
              <a:rPr lang="th-TH" sz="4000" dirty="0"/>
              <a:t>ดูแล</a:t>
            </a:r>
            <a:r>
              <a:rPr lang="th-TH" sz="4000" dirty="0" smtClean="0"/>
              <a:t>รักษา </a:t>
            </a:r>
            <a:r>
              <a:rPr lang="en-US" sz="4000" dirty="0" smtClean="0"/>
              <a:t>abnormal electrolyte</a:t>
            </a:r>
            <a:endParaRPr lang="th-TH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1705970"/>
            <a:ext cx="7404653" cy="4390030"/>
          </a:xfrm>
        </p:spPr>
        <p:txBody>
          <a:bodyPr>
            <a:normAutofit/>
          </a:bodyPr>
          <a:lstStyle/>
          <a:p>
            <a:r>
              <a:rPr lang="th-TH" b="1" dirty="0" smtClean="0"/>
              <a:t> </a:t>
            </a:r>
            <a:r>
              <a:rPr lang="en-US" b="1" dirty="0" smtClean="0"/>
              <a:t>Potassium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sz="3200" dirty="0" smtClean="0"/>
          </a:p>
          <a:p>
            <a:endParaRPr lang="en-US" sz="3200" dirty="0"/>
          </a:p>
          <a:p>
            <a:pPr marL="34290" indent="0">
              <a:buNone/>
            </a:pPr>
            <a:endParaRPr lang="th-TH" sz="3200" dirty="0"/>
          </a:p>
        </p:txBody>
      </p:sp>
      <p:pic>
        <p:nvPicPr>
          <p:cNvPr id="10242" name="Picture 2" descr="รูปภาพที่เกี่ยวข้อ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4" b="8732"/>
          <a:stretch/>
        </p:blipFill>
        <p:spPr bwMode="auto">
          <a:xfrm>
            <a:off x="200173" y="3098833"/>
            <a:ext cx="4637987" cy="253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ผลการค้นหารูปภาพสำหรับ อาหารฟอสเฟตสู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0" b="4795"/>
          <a:stretch/>
        </p:blipFill>
        <p:spPr bwMode="auto">
          <a:xfrm>
            <a:off x="4648277" y="3117945"/>
            <a:ext cx="4270705" cy="261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ผลการค้นหารูปภาพสำหรับ ลองกอ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062" y="4462822"/>
            <a:ext cx="1625315" cy="125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95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3. </a:t>
            </a:r>
            <a:r>
              <a:rPr lang="th-TH" sz="4000" dirty="0" smtClean="0"/>
              <a:t>การ</a:t>
            </a:r>
            <a:r>
              <a:rPr lang="th-TH" sz="4000" dirty="0"/>
              <a:t>ดูแล</a:t>
            </a:r>
            <a:r>
              <a:rPr lang="th-TH" sz="4000" dirty="0" smtClean="0"/>
              <a:t>รักษา </a:t>
            </a:r>
            <a:r>
              <a:rPr lang="en-US" sz="4000" dirty="0" smtClean="0"/>
              <a:t>abnormal electrolyte</a:t>
            </a:r>
            <a:endParaRPr lang="th-TH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1705970"/>
            <a:ext cx="7404653" cy="439003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 Magnesium</a:t>
            </a:r>
          </a:p>
          <a:p>
            <a:endParaRPr lang="en-US" sz="3200" b="1" dirty="0"/>
          </a:p>
          <a:p>
            <a:endParaRPr lang="en-US" sz="3200" b="1" dirty="0" smtClean="0"/>
          </a:p>
          <a:p>
            <a:endParaRPr lang="en-US" sz="3200" b="1" dirty="0" smtClean="0"/>
          </a:p>
          <a:p>
            <a:r>
              <a:rPr lang="en-US" sz="3200" b="1" dirty="0" smtClean="0"/>
              <a:t> </a:t>
            </a:r>
            <a:r>
              <a:rPr lang="en-US" sz="3200" b="1" dirty="0" err="1" smtClean="0"/>
              <a:t>Aluminium</a:t>
            </a:r>
            <a:endParaRPr lang="th-TH" sz="3200" b="1" dirty="0"/>
          </a:p>
        </p:txBody>
      </p:sp>
      <p:pic>
        <p:nvPicPr>
          <p:cNvPr id="11266" name="Picture 2" descr="รูปภาพที่เกี่ยวข้อ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0217"/>
          <a:stretch/>
        </p:blipFill>
        <p:spPr bwMode="auto">
          <a:xfrm>
            <a:off x="3148321" y="1705971"/>
            <a:ext cx="1764492" cy="212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307" y="3829193"/>
            <a:ext cx="1762506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0142332">
            <a:off x="2237240" y="3430815"/>
            <a:ext cx="505567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/>
              <a:t>ไม่ได้ห้ามใช้</a:t>
            </a:r>
          </a:p>
          <a:p>
            <a:pPr algn="ctr"/>
            <a:r>
              <a:rPr lang="th-TH" sz="3600" b="1" dirty="0" smtClean="0"/>
              <a:t>แต่ควรหลีกเลี่ยงใน </a:t>
            </a:r>
            <a:r>
              <a:rPr lang="en-US" sz="3600" b="1" dirty="0" smtClean="0"/>
              <a:t>CKD stage 5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37129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4. </a:t>
            </a:r>
            <a:r>
              <a:rPr lang="th-TH" dirty="0" smtClean="0"/>
              <a:t>การ</a:t>
            </a:r>
            <a:r>
              <a:rPr lang="th-TH" dirty="0"/>
              <a:t>ดูแล</a:t>
            </a:r>
            <a:r>
              <a:rPr lang="th-TH" dirty="0" smtClean="0"/>
              <a:t>รักษาภาวะ</a:t>
            </a:r>
            <a:r>
              <a:rPr lang="th-TH" dirty="0"/>
              <a:t>เลือดเป็นกรด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 </a:t>
            </a:r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dirty="0" smtClean="0"/>
              <a:t> </a:t>
            </a:r>
            <a:r>
              <a:rPr lang="th-TH" dirty="0" smtClean="0">
                <a:latin typeface="Calibri" panose="020F0502020204030204" pitchFamily="34" charset="0"/>
              </a:rPr>
              <a:t>≥ </a:t>
            </a:r>
            <a:r>
              <a:rPr lang="en-US" dirty="0" smtClean="0">
                <a:latin typeface="Calibri" panose="020F0502020204030204" pitchFamily="34" charset="0"/>
              </a:rPr>
              <a:t>22mmol/L</a:t>
            </a:r>
          </a:p>
          <a:p>
            <a:r>
              <a:rPr lang="en-US" dirty="0" smtClean="0"/>
              <a:t> </a:t>
            </a:r>
            <a:r>
              <a:rPr lang="th-TH" dirty="0" smtClean="0"/>
              <a:t>ถ้าน้อยกว่านี้ให้ </a:t>
            </a:r>
            <a:r>
              <a:rPr lang="en-US" dirty="0" err="1" smtClean="0"/>
              <a:t>Sodamint</a:t>
            </a:r>
            <a:r>
              <a:rPr lang="en-US" dirty="0" smtClean="0"/>
              <a:t> (300mg)</a:t>
            </a:r>
          </a:p>
          <a:p>
            <a:r>
              <a:rPr lang="en-US" dirty="0"/>
              <a:t> </a:t>
            </a:r>
            <a:r>
              <a:rPr lang="th-TH" dirty="0" smtClean="0"/>
              <a:t>โดยทั่วไป </a:t>
            </a:r>
            <a:r>
              <a:rPr lang="en-US" dirty="0" err="1" smtClean="0"/>
              <a:t>Sodamint</a:t>
            </a:r>
            <a:r>
              <a:rPr lang="en-US" dirty="0" smtClean="0"/>
              <a:t> </a:t>
            </a:r>
            <a:r>
              <a:rPr lang="th-TH" dirty="0" smtClean="0"/>
              <a:t> </a:t>
            </a:r>
            <a:r>
              <a:rPr lang="en-US" dirty="0" smtClean="0"/>
              <a:t>1 </a:t>
            </a:r>
            <a:r>
              <a:rPr lang="th-TH" dirty="0" smtClean="0"/>
              <a:t>เม็ด เพิ่ม </a:t>
            </a:r>
            <a:r>
              <a:rPr lang="en-US" dirty="0" smtClean="0"/>
              <a:t>HCO3 </a:t>
            </a:r>
            <a:r>
              <a:rPr lang="th-TH" dirty="0" smtClean="0"/>
              <a:t>ได้ </a:t>
            </a:r>
            <a:r>
              <a:rPr lang="en-US" dirty="0" smtClean="0"/>
              <a:t>1 </a:t>
            </a:r>
            <a:r>
              <a:rPr lang="en-US" dirty="0" err="1" smtClean="0"/>
              <a:t>mmol</a:t>
            </a:r>
            <a:r>
              <a:rPr lang="en-US" dirty="0" smtClean="0"/>
              <a:t>/L</a:t>
            </a:r>
            <a:endParaRPr lang="th-TH" dirty="0"/>
          </a:p>
        </p:txBody>
      </p:sp>
      <p:pic>
        <p:nvPicPr>
          <p:cNvPr id="4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82679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5</a:t>
            </a:r>
            <a:r>
              <a:rPr lang="en-US" altLang="zh-CN" dirty="0" smtClean="0"/>
              <a:t>. </a:t>
            </a:r>
            <a:r>
              <a:rPr lang="th-TH" dirty="0" smtClean="0"/>
              <a:t>การ</a:t>
            </a:r>
            <a:r>
              <a:rPr lang="th-TH" dirty="0"/>
              <a:t>ดูแล</a:t>
            </a:r>
            <a:r>
              <a:rPr lang="th-TH" dirty="0" smtClean="0"/>
              <a:t>รักษาภาวะบวม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 ลดโซเดียม </a:t>
            </a:r>
            <a:r>
              <a:rPr lang="en-US" altLang="zh-CN" dirty="0" smtClean="0"/>
              <a:t>- </a:t>
            </a:r>
            <a:r>
              <a:rPr lang="th-TH" altLang="zh-CN" dirty="0" smtClean="0"/>
              <a:t>จำกัดน้ำ</a:t>
            </a:r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/>
              <a:t> </a:t>
            </a:r>
            <a:r>
              <a:rPr lang="th-TH" dirty="0" smtClean="0"/>
              <a:t>ยกขาสูง</a:t>
            </a:r>
            <a:endParaRPr lang="en-US" dirty="0" smtClean="0"/>
          </a:p>
          <a:p>
            <a:r>
              <a:rPr lang="th-TH" dirty="0" smtClean="0"/>
              <a:t> ยาขับปัสสาวะ</a:t>
            </a:r>
            <a:endParaRPr lang="th-TH" dirty="0"/>
          </a:p>
        </p:txBody>
      </p:sp>
      <p:pic>
        <p:nvPicPr>
          <p:cNvPr id="12290" name="Picture 2" descr="ผลการค้นหารูปภาพสำหรับ สำเ ำกำทฟ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1"/>
          <a:stretch/>
        </p:blipFill>
        <p:spPr bwMode="auto">
          <a:xfrm>
            <a:off x="477670" y="3976362"/>
            <a:ext cx="4375076" cy="25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ผลการค้นหารูปภาพสำหรับ ankle ed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039" y="3976361"/>
            <a:ext cx="2811865" cy="25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2388" y="4299045"/>
            <a:ext cx="7902054" cy="186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tabLst>
                <a:tab pos="5295900" algn="l"/>
              </a:tabLst>
            </a:pPr>
            <a:r>
              <a:rPr lang="th-TH" sz="11500" b="1" dirty="0" smtClean="0">
                <a:latin typeface="Arial Black" panose="020B0A04020102020204" pitchFamily="34" charset="0"/>
              </a:rPr>
              <a:t>บวม ≠ </a:t>
            </a:r>
            <a:r>
              <a:rPr lang="en-US" altLang="zh-CN" sz="11500" b="1" dirty="0" smtClean="0">
                <a:latin typeface="Arial Black" panose="020B0A04020102020204" pitchFamily="34" charset="0"/>
              </a:rPr>
              <a:t>Lasix</a:t>
            </a:r>
            <a:endParaRPr lang="th-TH" sz="11500" b="1" dirty="0">
              <a:latin typeface="Arial Black" panose="020B0A04020102020204" pitchFamily="34" charset="0"/>
            </a:endParaRPr>
          </a:p>
        </p:txBody>
      </p:sp>
      <p:pic>
        <p:nvPicPr>
          <p:cNvPr id="7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52830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6. </a:t>
            </a:r>
            <a:r>
              <a:rPr lang="th-TH" dirty="0" smtClean="0"/>
              <a:t>การ</a:t>
            </a:r>
            <a:r>
              <a:rPr lang="th-TH" dirty="0"/>
              <a:t>ดูแล</a:t>
            </a:r>
            <a:r>
              <a:rPr lang="th-TH" dirty="0" smtClean="0"/>
              <a:t>รักษาภาวะทุโภชนาการ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2569582"/>
            <a:ext cx="7404653" cy="3526418"/>
          </a:xfrm>
        </p:spPr>
        <p:txBody>
          <a:bodyPr/>
          <a:lstStyle/>
          <a:p>
            <a:r>
              <a:rPr lang="th-TH" dirty="0" smtClean="0"/>
              <a:t> รับประทานโปรตีนในสัดส่วนที่แพทย์และโภชนากรแนะนำ</a:t>
            </a:r>
          </a:p>
          <a:p>
            <a:r>
              <a:rPr lang="th-TH" dirty="0" smtClean="0"/>
              <a:t>เน้นโปรตีนคุณภาพสูง</a:t>
            </a:r>
            <a:endParaRPr lang="th-TH" dirty="0"/>
          </a:p>
        </p:txBody>
      </p:sp>
      <p:pic>
        <p:nvPicPr>
          <p:cNvPr id="7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  <p:pic>
        <p:nvPicPr>
          <p:cNvPr id="28674" name="Picture 2" descr="ผลการค้นหารูปภาพสำหรับ อกไก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5" y="4446285"/>
            <a:ext cx="3073246" cy="230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ผลการค้นหารูปภาพสำหรับ เนื้อปล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200" y="4457583"/>
            <a:ext cx="3427900" cy="228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ผลการค้นหารูปภาพสำหรับ ไข่ขาว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4" r="16887"/>
          <a:stretch/>
        </p:blipFill>
        <p:spPr bwMode="auto">
          <a:xfrm>
            <a:off x="6564574" y="4416639"/>
            <a:ext cx="2475350" cy="233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9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การติดตาม </a:t>
            </a:r>
            <a:r>
              <a:rPr lang="en-US" altLang="zh-CN" dirty="0" smtClean="0"/>
              <a:t>Lab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193574"/>
              </p:ext>
            </p:extLst>
          </p:nvPr>
        </p:nvGraphicFramePr>
        <p:xfrm>
          <a:off x="361103" y="2466312"/>
          <a:ext cx="839893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6523"/>
                <a:gridCol w="182241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GFR</a:t>
                      </a:r>
                      <a:endParaRPr lang="th-TH" sz="4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4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1-2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ปี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1-2 + (MACR &gt;300mg/g  </a:t>
                      </a:r>
                      <a:r>
                        <a:rPr lang="th-TH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หรือ 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UPCR &gt;0.5)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 เดือน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 3 + (MAUCR &gt;300mg/g 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หรือ </a:t>
                      </a:r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UPCR &gt;0.5)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 4-5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เดือน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29298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048132"/>
              </p:ext>
            </p:extLst>
          </p:nvPr>
        </p:nvGraphicFramePr>
        <p:xfrm>
          <a:off x="361103" y="2569582"/>
          <a:ext cx="8398934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9599"/>
                <a:gridCol w="1794933"/>
                <a:gridCol w="1896533"/>
                <a:gridCol w="15578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CKD-MBD</a:t>
                      </a:r>
                      <a:endParaRPr lang="th-TH" sz="4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Ca, PO</a:t>
                      </a:r>
                      <a:r>
                        <a:rPr lang="en-US" sz="4400" b="1" baseline="-250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th-TH" sz="4400" b="1" baseline="-25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PTH, ALP</a:t>
                      </a:r>
                      <a:endParaRPr lang="th-TH" sz="4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Vit</a:t>
                      </a:r>
                      <a:r>
                        <a:rPr lang="en-US" sz="4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-D</a:t>
                      </a:r>
                      <a:endParaRPr lang="th-TH" sz="4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</a:t>
                      </a: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เดือน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เริ่มต้น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เริ่มต้น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 เดือน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เริ่มต้น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STAGE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เดือน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 </a:t>
                      </a: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เดือน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เริ่มต้น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การติดตาม </a:t>
            </a:r>
            <a:r>
              <a:rPr lang="en-US" altLang="zh-CN" dirty="0" smtClean="0"/>
              <a:t>Lab</a:t>
            </a:r>
            <a:endParaRPr lang="th-TH" dirty="0"/>
          </a:p>
        </p:txBody>
      </p:sp>
      <p:pic>
        <p:nvPicPr>
          <p:cNvPr id="8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8469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การติดตาม </a:t>
            </a:r>
            <a:r>
              <a:rPr lang="en-US" altLang="zh-CN" dirty="0" smtClean="0"/>
              <a:t>Lab</a:t>
            </a:r>
            <a:endParaRPr lang="th-TH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953430"/>
              </p:ext>
            </p:extLst>
          </p:nvPr>
        </p:nvGraphicFramePr>
        <p:xfrm>
          <a:off x="477054" y="1839379"/>
          <a:ext cx="8165043" cy="263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0982"/>
                <a:gridCol w="3374061"/>
              </a:tblGrid>
              <a:tr h="58395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Hemoglobin</a:t>
                      </a:r>
                      <a:endParaRPr lang="th-TH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3600" dirty="0"/>
                    </a:p>
                  </a:txBody>
                  <a:tcPr anchor="ctr"/>
                </a:tc>
              </a:tr>
              <a:tr h="48717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STAGE</a:t>
                      </a:r>
                      <a:r>
                        <a:rPr lang="en-US" sz="2000" baseline="0" dirty="0" smtClean="0"/>
                        <a:t> 3</a:t>
                      </a:r>
                      <a:endParaRPr lang="th-T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/>
                        <a:t>1 </a:t>
                      </a:r>
                      <a:r>
                        <a:rPr lang="th-TH" sz="2000" baseline="0" dirty="0" smtClean="0"/>
                        <a:t>ปี</a:t>
                      </a:r>
                      <a:endParaRPr lang="th-TH" sz="2000" dirty="0"/>
                    </a:p>
                  </a:txBody>
                  <a:tcPr anchor="ctr"/>
                </a:tc>
              </a:tr>
              <a:tr h="511779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STAGE 4-5</a:t>
                      </a:r>
                      <a:endParaRPr lang="th-T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 </a:t>
                      </a:r>
                      <a:r>
                        <a:rPr lang="th-TH" sz="2000" dirty="0" smtClean="0"/>
                        <a:t>เดือน</a:t>
                      </a:r>
                      <a:endParaRPr lang="th-TH" sz="2000" dirty="0"/>
                    </a:p>
                  </a:txBody>
                  <a:tcPr anchor="ctr"/>
                </a:tc>
              </a:tr>
              <a:tr h="498656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STAGE</a:t>
                      </a:r>
                      <a:r>
                        <a:rPr lang="en-US" sz="2000" baseline="0" dirty="0" smtClean="0"/>
                        <a:t> 3-5 + anemia</a:t>
                      </a:r>
                      <a:endParaRPr lang="th-T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 </a:t>
                      </a:r>
                      <a:r>
                        <a:rPr lang="th-TH" sz="2000" dirty="0" smtClean="0"/>
                        <a:t>เดือน</a:t>
                      </a:r>
                      <a:endParaRPr lang="th-TH" sz="2000" dirty="0"/>
                    </a:p>
                  </a:txBody>
                  <a:tcPr anchor="ctr"/>
                </a:tc>
              </a:tr>
              <a:tr h="498656">
                <a:tc>
                  <a:txBody>
                    <a:bodyPr/>
                    <a:lstStyle/>
                    <a:p>
                      <a:r>
                        <a:rPr lang="th-TH" sz="2000" dirty="0" smtClean="0"/>
                        <a:t>ได้ </a:t>
                      </a:r>
                      <a:r>
                        <a:rPr lang="en-US" sz="2000" dirty="0" smtClean="0"/>
                        <a:t>ESA</a:t>
                      </a:r>
                      <a:endParaRPr lang="th-TH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 </a:t>
                      </a:r>
                      <a:r>
                        <a:rPr lang="th-TH" sz="2000" dirty="0" smtClean="0"/>
                        <a:t>เดือน</a:t>
                      </a:r>
                      <a:endParaRPr lang="th-TH" sz="20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111944"/>
              </p:ext>
            </p:extLst>
          </p:nvPr>
        </p:nvGraphicFramePr>
        <p:xfrm>
          <a:off x="477055" y="4689998"/>
          <a:ext cx="8165043" cy="1620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5417"/>
                <a:gridCol w="3349626"/>
              </a:tblGrid>
              <a:tr h="58395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TSAT, Ferritin</a:t>
                      </a:r>
                      <a:endParaRPr lang="th-TH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h-TH" sz="2800" dirty="0"/>
                    </a:p>
                  </a:txBody>
                  <a:tcPr anchor="ctr"/>
                </a:tc>
              </a:tr>
              <a:tr h="48717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STAGE</a:t>
                      </a:r>
                      <a:r>
                        <a:rPr lang="en-US" sz="2800" baseline="0" dirty="0" smtClean="0"/>
                        <a:t> 3-5</a:t>
                      </a:r>
                      <a:endParaRPr lang="th-TH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h-TH" sz="2800" baseline="0" dirty="0" smtClean="0"/>
                        <a:t>เริ่มต้น</a:t>
                      </a:r>
                      <a:endParaRPr lang="th-TH" sz="2800" dirty="0"/>
                    </a:p>
                  </a:txBody>
                  <a:tcPr anchor="ctr"/>
                </a:tc>
              </a:tr>
              <a:tr h="498656">
                <a:tc>
                  <a:txBody>
                    <a:bodyPr/>
                    <a:lstStyle/>
                    <a:p>
                      <a:r>
                        <a:rPr lang="th-TH" sz="2800" dirty="0" smtClean="0"/>
                        <a:t>ได้ </a:t>
                      </a:r>
                      <a:r>
                        <a:rPr lang="en-US" sz="2800" dirty="0" smtClean="0"/>
                        <a:t>EPO</a:t>
                      </a:r>
                      <a:endParaRPr lang="th-TH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6 </a:t>
                      </a:r>
                      <a:r>
                        <a:rPr lang="th-TH" sz="2800" dirty="0" smtClean="0"/>
                        <a:t>เดือน</a:t>
                      </a:r>
                      <a:endParaRPr lang="th-TH" sz="2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6272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94" t="30819" r="49588" b="14255"/>
          <a:stretch/>
        </p:blipFill>
        <p:spPr>
          <a:xfrm>
            <a:off x="220132" y="169334"/>
            <a:ext cx="8546808" cy="643466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301666" y="2250142"/>
            <a:ext cx="2514600" cy="537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DN  38%</a:t>
            </a:r>
            <a:endParaRPr lang="th-TH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122890" y="2191871"/>
            <a:ext cx="2514600" cy="537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DN  39%</a:t>
            </a:r>
            <a:endParaRPr lang="th-TH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3424" y="5689601"/>
            <a:ext cx="4419600" cy="78889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TRT registry, 2014</a:t>
            </a:r>
            <a:endParaRPr lang="th-TH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8564" y="1456765"/>
            <a:ext cx="8018926" cy="7126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th-TH" sz="5400" b="1" dirty="0" smtClean="0"/>
              <a:t>รายเดิม                  รายใหม่</a:t>
            </a:r>
            <a:endParaRPr lang="th-TH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73424" y="511023"/>
            <a:ext cx="790238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5400" b="1" dirty="0" smtClean="0"/>
              <a:t>อุบัติการณ์ในประเทศไทย</a:t>
            </a:r>
            <a:endParaRPr lang="th-TH" sz="5400" b="1" dirty="0"/>
          </a:p>
        </p:txBody>
      </p:sp>
    </p:spTree>
    <p:extLst>
      <p:ext uri="{BB962C8B-B14F-4D97-AF65-F5344CB8AC3E}">
        <p14:creationId xmlns:p14="http://schemas.microsoft.com/office/powerpoint/2010/main" val="401216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 </a:t>
            </a:r>
            <a:r>
              <a:rPr lang="th-TH" dirty="0" smtClean="0"/>
              <a:t>การ</a:t>
            </a:r>
            <a:r>
              <a:rPr lang="th-TH" dirty="0"/>
              <a:t>ฉีดวัคซีน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  วัคซีน</a:t>
            </a:r>
            <a:r>
              <a:rPr lang="th-TH" dirty="0"/>
              <a:t>ป้องกัน</a:t>
            </a:r>
            <a:r>
              <a:rPr lang="th-TH" dirty="0" err="1"/>
              <a:t>ไวรัส</a:t>
            </a:r>
            <a:r>
              <a:rPr lang="th-TH" dirty="0"/>
              <a:t>ตับอักเสบบี (</a:t>
            </a:r>
            <a:r>
              <a:rPr lang="en-US" dirty="0"/>
              <a:t>hepatitis B vaccine) </a:t>
            </a:r>
            <a:r>
              <a:rPr lang="th-TH" smtClean="0"/>
              <a:t>  โดย</a:t>
            </a:r>
            <a:r>
              <a:rPr lang="th-TH" dirty="0"/>
              <a:t>ใช้ขนาดยาเป็น  2 เท่าของคนปกติ</a:t>
            </a:r>
          </a:p>
          <a:p>
            <a:pPr lvl="2"/>
            <a:r>
              <a:rPr lang="th-TH" dirty="0" smtClean="0"/>
              <a:t>จำนวน </a:t>
            </a:r>
            <a:r>
              <a:rPr lang="th-TH" dirty="0"/>
              <a:t>4 เข็ม (0, 1, 2, 6 เดือน) โดยแบ่งครึ่ง และฉีดเข้ากล้ามเนื้อ  </a:t>
            </a:r>
            <a:r>
              <a:rPr lang="en-US" dirty="0"/>
              <a:t>deltoid </a:t>
            </a:r>
            <a:r>
              <a:rPr lang="th-TH" dirty="0"/>
              <a:t>ทั้งสอง</a:t>
            </a:r>
            <a:r>
              <a:rPr lang="th-TH" dirty="0" smtClean="0"/>
              <a:t>ข้าง</a:t>
            </a:r>
          </a:p>
          <a:p>
            <a:pPr lvl="2"/>
            <a:r>
              <a:rPr lang="th-TH" dirty="0" smtClean="0"/>
              <a:t>ติดตามระดับภูมิคุ้มกัน</a:t>
            </a:r>
            <a:r>
              <a:rPr lang="th-TH" dirty="0"/>
              <a:t>หลังฉีดเข็มสุดท้ายที่ 1 เดือน  ถ้าพบว่ายังไม่มีภูมิคุ้มกัน (</a:t>
            </a:r>
            <a:r>
              <a:rPr lang="en-US" dirty="0"/>
              <a:t>anti-HBs &lt;10 IU/L) </a:t>
            </a:r>
            <a:r>
              <a:rPr lang="th-TH" dirty="0"/>
              <a:t>ให้</a:t>
            </a:r>
            <a:r>
              <a:rPr lang="th-TH" dirty="0" smtClean="0"/>
              <a:t>ฉีดซ้ำอีก </a:t>
            </a:r>
            <a:r>
              <a:rPr lang="th-TH" dirty="0"/>
              <a:t>4 เข็ม </a:t>
            </a:r>
            <a:r>
              <a:rPr lang="th-TH" dirty="0" smtClean="0"/>
              <a:t>และตรวจ</a:t>
            </a:r>
            <a:r>
              <a:rPr lang="th-TH" dirty="0"/>
              <a:t>ภูมิคุ้มกันหลังฉีด</a:t>
            </a:r>
            <a:r>
              <a:rPr lang="th-TH" dirty="0" smtClean="0"/>
              <a:t>ครบอีกครั้ง</a:t>
            </a:r>
          </a:p>
          <a:p>
            <a:r>
              <a:rPr lang="th-TH" dirty="0" smtClean="0"/>
              <a:t>  วัคซีน</a:t>
            </a:r>
            <a:r>
              <a:rPr lang="th-TH" dirty="0"/>
              <a:t>ป้องกันไข้หวัดใหญ่ทุกปี </a:t>
            </a:r>
          </a:p>
        </p:txBody>
      </p:sp>
      <p:pic>
        <p:nvPicPr>
          <p:cNvPr id="4" name="Picture 6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9" y="682689"/>
            <a:ext cx="1444051" cy="188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19919" y="191817"/>
            <a:ext cx="1459372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โรคไตเรื้อรัง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96648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latin typeface="Browallia New" pitchFamily="34" charset="-34"/>
                <a:cs typeface="Browallia New" pitchFamily="34" charset="-34"/>
              </a:rPr>
              <a:t>การเตรียมตัวเข้าสู่ไตวายระยะ</a:t>
            </a:r>
            <a:r>
              <a:rPr lang="th-TH" b="1" dirty="0" smtClean="0">
                <a:latin typeface="Browallia New" pitchFamily="34" charset="-34"/>
                <a:cs typeface="Browallia New" pitchFamily="34" charset="-34"/>
              </a:rPr>
              <a:t>สุดท้าย</a:t>
            </a:r>
          </a:p>
          <a:p>
            <a:r>
              <a:rPr lang="th-TH" sz="4000" b="1" dirty="0" smtClean="0"/>
              <a:t>การบำบัดทดแทนไต</a:t>
            </a:r>
          </a:p>
          <a:p>
            <a:pPr lvl="1"/>
            <a:r>
              <a:rPr lang="th-TH" dirty="0"/>
              <a:t>การฟอกเลือดด้วยเครื่อง ไตเทียม (</a:t>
            </a:r>
            <a:r>
              <a:rPr lang="en-US" dirty="0"/>
              <a:t>hemodialysis) </a:t>
            </a:r>
            <a:endParaRPr lang="th-TH" dirty="0" smtClean="0"/>
          </a:p>
          <a:p>
            <a:pPr lvl="1"/>
            <a:r>
              <a:rPr lang="th-TH" dirty="0" smtClean="0"/>
              <a:t>การ</a:t>
            </a:r>
            <a:r>
              <a:rPr lang="th-TH" dirty="0"/>
              <a:t>ล้างไตทาง</a:t>
            </a:r>
            <a:r>
              <a:rPr lang="th-TH" dirty="0" smtClean="0"/>
              <a:t>ช่อง</a:t>
            </a:r>
            <a:r>
              <a:rPr lang="th-TH" dirty="0"/>
              <a:t>ท้อง (</a:t>
            </a:r>
            <a:r>
              <a:rPr lang="en-US" dirty="0"/>
              <a:t>peritoneal dialysis</a:t>
            </a:r>
            <a:r>
              <a:rPr lang="en-US" dirty="0" smtClean="0"/>
              <a:t>)</a:t>
            </a:r>
          </a:p>
          <a:p>
            <a:pPr lvl="1"/>
            <a:r>
              <a:rPr lang="th-TH" dirty="0"/>
              <a:t>การปลูกถ่าย</a:t>
            </a:r>
            <a:r>
              <a:rPr lang="th-TH" dirty="0" smtClean="0"/>
              <a:t>ไต</a:t>
            </a:r>
          </a:p>
        </p:txBody>
      </p:sp>
      <p:pic>
        <p:nvPicPr>
          <p:cNvPr id="4" name="Picture 8" descr="ผลการค้นหารูปภาพสำหรับ kidney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60" y="872103"/>
            <a:ext cx="1715318" cy="171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46960" y="164217"/>
            <a:ext cx="1723957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/>
              <a:t>ไตวาย</a:t>
            </a: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272751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 </a:t>
            </a:r>
            <a:r>
              <a:rPr lang="th-TH" dirty="0"/>
              <a:t>การฟอกเลือดด้วยเครื่อง ไตเทียม (</a:t>
            </a:r>
            <a:r>
              <a:rPr lang="en-US" dirty="0"/>
              <a:t>hemodialysis) </a:t>
            </a:r>
            <a:endParaRPr lang="th-TH" dirty="0"/>
          </a:p>
          <a:p>
            <a:r>
              <a:rPr lang="th-TH" dirty="0" smtClean="0"/>
              <a:t> </a:t>
            </a:r>
            <a:r>
              <a:rPr lang="en-US" dirty="0" smtClean="0"/>
              <a:t>Long-term vascular access</a:t>
            </a:r>
          </a:p>
          <a:p>
            <a:pPr lvl="2"/>
            <a:r>
              <a:rPr lang="en-US" dirty="0"/>
              <a:t> </a:t>
            </a:r>
            <a:r>
              <a:rPr lang="en-US" strike="sngStrike" dirty="0" smtClean="0"/>
              <a:t>Permanent catheter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AV graft</a:t>
            </a:r>
          </a:p>
          <a:p>
            <a:pPr lvl="2"/>
            <a:r>
              <a:rPr lang="en-US" dirty="0"/>
              <a:t> </a:t>
            </a:r>
            <a:r>
              <a:rPr lang="en-US" dirty="0" smtClean="0"/>
              <a:t>AV fistula</a:t>
            </a:r>
            <a:endParaRPr lang="th-TH" dirty="0"/>
          </a:p>
        </p:txBody>
      </p:sp>
      <p:pic>
        <p:nvPicPr>
          <p:cNvPr id="31746" name="Picture 2" descr="รูปภาพที่เกี่ยวข้อ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21" y="4511931"/>
            <a:ext cx="2950049" cy="221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ผลการค้นหารูปภาพสำหรับ Permanent cath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9" y="4540920"/>
            <a:ext cx="3832144" cy="215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1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77240" indent="-742950">
              <a:buFont typeface="+mj-lt"/>
              <a:buAutoNum type="arabicPeriod"/>
            </a:pPr>
            <a:r>
              <a:rPr lang="en-US" altLang="zh-CN" b="1" dirty="0" smtClean="0"/>
              <a:t>Av fistula </a:t>
            </a:r>
            <a:r>
              <a:rPr lang="th-TH" b="1" dirty="0" smtClean="0"/>
              <a:t> </a:t>
            </a:r>
            <a:r>
              <a:rPr lang="th-TH" dirty="0"/>
              <a:t>การผ่าตัดต่อเส้นเลือด โดยใช้เส้นเลือดของ</a:t>
            </a:r>
            <a:r>
              <a:rPr lang="th-TH" dirty="0" smtClean="0"/>
              <a:t>ผู้ป่วย</a:t>
            </a:r>
            <a:r>
              <a:rPr lang="th-TH" dirty="0"/>
              <a:t>เอง เป็นวิธ</a:t>
            </a:r>
            <a:r>
              <a:rPr lang="th-TH" dirty="0" smtClean="0"/>
              <a:t>ที่ดีที่สุด ภาวะแทรกซ้อน</a:t>
            </a:r>
            <a:r>
              <a:rPr lang="th-TH" dirty="0"/>
              <a:t>น้อย และอายุการ </a:t>
            </a:r>
            <a:r>
              <a:rPr lang="th-TH" dirty="0" smtClean="0"/>
              <a:t>ใช้งานนานที่สุด ต้อง</a:t>
            </a:r>
            <a:r>
              <a:rPr lang="th-TH" dirty="0"/>
              <a:t>รอให้เส้นเลือด</a:t>
            </a:r>
            <a:r>
              <a:rPr lang="th-TH" dirty="0" smtClean="0"/>
              <a:t>โตสมบูรณ์ 2-3 เดือน</a:t>
            </a:r>
          </a:p>
          <a:p>
            <a:pPr marL="777240" indent="-742950">
              <a:buFont typeface="+mj-lt"/>
              <a:buAutoNum type="arabicPeriod"/>
            </a:pPr>
            <a:r>
              <a:rPr lang="en-US" altLang="zh-CN" b="1" dirty="0" smtClean="0"/>
              <a:t>AV graft </a:t>
            </a:r>
            <a:r>
              <a:rPr lang="th-TH" dirty="0" smtClean="0"/>
              <a:t>การ</a:t>
            </a:r>
            <a:r>
              <a:rPr lang="th-TH" dirty="0"/>
              <a:t>ผ่าตัดต่อเส้นเลือดเทียม ถ้าเส้น</a:t>
            </a:r>
            <a:r>
              <a:rPr lang="th-TH" dirty="0" err="1"/>
              <a:t>เสือด</a:t>
            </a:r>
            <a:r>
              <a:rPr lang="th-TH" dirty="0" smtClean="0"/>
              <a:t>ของผู้ป่วยมีข</a:t>
            </a:r>
            <a:r>
              <a:rPr lang="th-TH" dirty="0"/>
              <a:t>นาดเล็ก </a:t>
            </a:r>
            <a:r>
              <a:rPr lang="th-TH" dirty="0" smtClean="0"/>
              <a:t>แพทย์อาจพิจารณาใช้</a:t>
            </a:r>
            <a:r>
              <a:rPr lang="th-TH" dirty="0"/>
              <a:t>เส้นเลือดเทียม ฝังใต้ผิวหนัง </a:t>
            </a:r>
            <a:r>
              <a:rPr lang="th-TH" dirty="0" smtClean="0"/>
              <a:t>สามารถใช้ได้</a:t>
            </a:r>
            <a:r>
              <a:rPr lang="th-TH" dirty="0"/>
              <a:t>ภายใน 2-3 สัปดาห์ </a:t>
            </a:r>
            <a:endParaRPr lang="th-TH" dirty="0" smtClean="0"/>
          </a:p>
        </p:txBody>
      </p:sp>
    </p:spTree>
    <p:extLst>
      <p:ext uri="{BB962C8B-B14F-4D97-AF65-F5344CB8AC3E}">
        <p14:creationId xmlns:p14="http://schemas.microsoft.com/office/powerpoint/2010/main" val="45171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" indent="0">
              <a:buNone/>
            </a:pPr>
            <a:r>
              <a:rPr lang="th-TH" sz="4300" b="1" dirty="0"/>
              <a:t>แนวทางการดูแลหลอดเลือดถาวร</a:t>
            </a:r>
          </a:p>
          <a:p>
            <a:r>
              <a:rPr lang="th-TH" dirty="0" smtClean="0"/>
              <a:t>บริหาร</a:t>
            </a:r>
            <a:r>
              <a:rPr lang="th-TH" dirty="0"/>
              <a:t>มือ โดย</a:t>
            </a:r>
            <a:r>
              <a:rPr lang="th-TH" dirty="0" smtClean="0"/>
              <a:t>วิธีกำลูก</a:t>
            </a:r>
            <a:r>
              <a:rPr lang="th-TH" dirty="0"/>
              <a:t>เทนนิสหรือลูกบอล</a:t>
            </a:r>
            <a:r>
              <a:rPr lang="th-TH" dirty="0" smtClean="0"/>
              <a:t>เล็กๆ แล้ว</a:t>
            </a:r>
            <a:r>
              <a:rPr lang="th-TH" dirty="0"/>
              <a:t>บีบคลายอย่างน้อยวันละ </a:t>
            </a:r>
            <a:r>
              <a:rPr lang="th-TH" dirty="0" smtClean="0"/>
              <a:t>500</a:t>
            </a:r>
            <a:endParaRPr lang="th-TH" dirty="0"/>
          </a:p>
          <a:p>
            <a:r>
              <a:rPr lang="th-TH" dirty="0" smtClean="0"/>
              <a:t>หลีกเลี่ยง</a:t>
            </a:r>
            <a:r>
              <a:rPr lang="th-TH" dirty="0"/>
              <a:t>การเจาะเลือด </a:t>
            </a:r>
            <a:r>
              <a:rPr lang="th-TH" dirty="0" smtClean="0"/>
              <a:t>วัดความดันโลหิต</a:t>
            </a:r>
            <a:r>
              <a:rPr lang="th-TH" dirty="0"/>
              <a:t>และการ</a:t>
            </a:r>
            <a:r>
              <a:rPr lang="th-TH" dirty="0" smtClean="0"/>
              <a:t>ให้น้ำเกลือ </a:t>
            </a:r>
          </a:p>
          <a:p>
            <a:r>
              <a:rPr lang="th-TH" dirty="0" smtClean="0"/>
              <a:t>แนะนำให้ผู้ป่วยไม่สวม</a:t>
            </a:r>
            <a:r>
              <a:rPr lang="th-TH" dirty="0"/>
              <a:t>นาฬิกา แหวน กำไล สายรัดข้อมือ </a:t>
            </a:r>
            <a:r>
              <a:rPr lang="th-TH" dirty="0" smtClean="0"/>
              <a:t>ไม่นอนทับ </a:t>
            </a:r>
            <a:r>
              <a:rPr lang="th-TH" dirty="0"/>
              <a:t>และไม่</a:t>
            </a:r>
            <a:r>
              <a:rPr lang="th-TH" dirty="0" smtClean="0"/>
              <a:t>ใช้แขนข้างที่มีหลอด</a:t>
            </a:r>
            <a:r>
              <a:rPr lang="th-TH" dirty="0"/>
              <a:t>เลือดหนุนศีรษะ</a:t>
            </a:r>
          </a:p>
          <a:p>
            <a:r>
              <a:rPr lang="th-TH" dirty="0" smtClean="0"/>
              <a:t>แนะนำให้ผู้ป่วยตรวจ</a:t>
            </a:r>
            <a:r>
              <a:rPr lang="th-TH" dirty="0"/>
              <a:t>หลอดเลือด </a:t>
            </a:r>
            <a:r>
              <a:rPr lang="th-TH" dirty="0" smtClean="0"/>
              <a:t>ว่ามีเสียงฟู่หรือไม่ </a:t>
            </a:r>
            <a:r>
              <a:rPr lang="th-TH" dirty="0"/>
              <a:t>หาก</a:t>
            </a:r>
            <a:r>
              <a:rPr lang="th-TH" dirty="0" smtClean="0"/>
              <a:t>ไม่ให้รีบมาพบแพทย์ทันที เนื่องจากหากมีการอุดตัน ต้องได้รับการแก้ไขโดยเร่งด่วน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4788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" indent="0">
              <a:buNone/>
            </a:pPr>
            <a:r>
              <a:rPr lang="th-TH" b="1" dirty="0" smtClean="0"/>
              <a:t>ลดอคติของ </a:t>
            </a:r>
            <a:r>
              <a:rPr lang="en-US" altLang="zh-CN" b="1" dirty="0" smtClean="0"/>
              <a:t>CAPD</a:t>
            </a:r>
            <a:endParaRPr lang="th-TH" b="1" dirty="0" smtClean="0"/>
          </a:p>
          <a:p>
            <a:pPr lvl="1"/>
            <a:r>
              <a:rPr lang="th-TH" dirty="0"/>
              <a:t>อัตราการรอดชีวิตระหว่าง </a:t>
            </a:r>
            <a:r>
              <a:rPr lang="en-US" dirty="0"/>
              <a:t>CAPD </a:t>
            </a:r>
            <a:r>
              <a:rPr lang="th-TH" dirty="0"/>
              <a:t>และ </a:t>
            </a:r>
            <a:r>
              <a:rPr lang="en-US" dirty="0"/>
              <a:t>HD </a:t>
            </a:r>
            <a:r>
              <a:rPr lang="th-TH" dirty="0" smtClean="0"/>
              <a:t>ไม่</a:t>
            </a:r>
            <a:r>
              <a:rPr lang="th-TH" dirty="0"/>
              <a:t>แตกต่าง</a:t>
            </a:r>
            <a:r>
              <a:rPr lang="th-TH" dirty="0" smtClean="0"/>
              <a:t>กัน</a:t>
            </a:r>
          </a:p>
          <a:p>
            <a:pPr lvl="1"/>
            <a:r>
              <a:rPr lang="en-US" dirty="0" smtClean="0"/>
              <a:t>CAPD </a:t>
            </a:r>
            <a:r>
              <a:rPr lang="th-TH" dirty="0"/>
              <a:t>จะมีการสภาพการเสื่อมของไตช้า</a:t>
            </a:r>
            <a:r>
              <a:rPr lang="th-TH" dirty="0" smtClean="0"/>
              <a:t>กว่า</a:t>
            </a:r>
          </a:p>
          <a:p>
            <a:pPr lvl="1"/>
            <a:r>
              <a:rPr lang="th-TH" dirty="0"/>
              <a:t>ต้นทุนของ </a:t>
            </a:r>
            <a:r>
              <a:rPr lang="en-US" dirty="0"/>
              <a:t>CAPD </a:t>
            </a:r>
            <a:r>
              <a:rPr lang="th-TH" dirty="0" smtClean="0"/>
              <a:t>เท่ากับ</a:t>
            </a:r>
            <a:r>
              <a:rPr lang="th-TH" dirty="0"/>
              <a:t>วิธี </a:t>
            </a:r>
            <a:r>
              <a:rPr lang="en-US" dirty="0" smtClean="0"/>
              <a:t>HD</a:t>
            </a:r>
          </a:p>
          <a:p>
            <a:pPr lvl="1"/>
            <a:r>
              <a:rPr lang="th-TH" dirty="0"/>
              <a:t>ผู้ป่วยจะประหยัดค่าใช้จ่ายและเวลาเดินทางได้มากกว่า เนื่องจากมาพบแพทย์เพียงเดือนละ </a:t>
            </a:r>
            <a:r>
              <a:rPr lang="th-TH" dirty="0" smtClean="0"/>
              <a:t>1</a:t>
            </a:r>
            <a:r>
              <a:rPr lang="en-US" altLang="zh-CN" dirty="0" smtClean="0"/>
              <a:t>-2 </a:t>
            </a:r>
            <a:r>
              <a:rPr lang="th-TH" dirty="0" smtClean="0"/>
              <a:t>ครั้ง แต่ </a:t>
            </a:r>
            <a:r>
              <a:rPr lang="en-US" dirty="0" smtClean="0"/>
              <a:t>HD </a:t>
            </a:r>
            <a:r>
              <a:rPr lang="th-TH" dirty="0" smtClean="0"/>
              <a:t>ต้อง</a:t>
            </a:r>
            <a:r>
              <a:rPr lang="th-TH" dirty="0"/>
              <a:t>พบแพทย์เดือน</a:t>
            </a:r>
            <a:r>
              <a:rPr lang="th-TH" dirty="0" smtClean="0"/>
              <a:t>ละ </a:t>
            </a:r>
            <a:r>
              <a:rPr lang="en-US" dirty="0" smtClean="0"/>
              <a:t>8-12</a:t>
            </a:r>
            <a:r>
              <a:rPr lang="th-TH" dirty="0" smtClean="0"/>
              <a:t> </a:t>
            </a:r>
            <a:r>
              <a:rPr lang="th-TH" dirty="0"/>
              <a:t>ครั้ง</a:t>
            </a:r>
          </a:p>
          <a:p>
            <a:pPr lvl="1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1207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>
                <a:solidFill>
                  <a:srgbClr val="0000FF"/>
                </a:solidFill>
              </a:rPr>
              <a:t>ข้อ</a:t>
            </a:r>
            <a:r>
              <a:rPr lang="th-TH" b="1" dirty="0" smtClean="0">
                <a:solidFill>
                  <a:srgbClr val="0000FF"/>
                </a:solidFill>
              </a:rPr>
              <a:t>ห้ามใน</a:t>
            </a:r>
            <a:r>
              <a:rPr lang="th-TH" b="1" dirty="0">
                <a:solidFill>
                  <a:srgbClr val="0000FF"/>
                </a:solidFill>
              </a:rPr>
              <a:t>การทำ </a:t>
            </a:r>
            <a:r>
              <a:rPr lang="en-US" b="1" dirty="0" smtClean="0">
                <a:solidFill>
                  <a:srgbClr val="0000FF"/>
                </a:solidFill>
              </a:rPr>
              <a:t>CAPD</a:t>
            </a:r>
          </a:p>
          <a:p>
            <a:pPr lvl="1"/>
            <a:r>
              <a:rPr lang="th-TH" altLang="th-TH" sz="3600" dirty="0">
                <a:latin typeface="TH Baijam" panose="02000506000000020004" pitchFamily="2" charset="-34"/>
              </a:rPr>
              <a:t>มีรอยโรคบริเวณผิวหนังหน้าท้องที่ไม่สามารถวางสายได้</a:t>
            </a:r>
          </a:p>
          <a:p>
            <a:pPr lvl="1"/>
            <a:r>
              <a:rPr lang="th-TH" altLang="th-TH" sz="3600" dirty="0" smtClean="0">
                <a:latin typeface="TH Baijam" panose="02000506000000020004" pitchFamily="2" charset="-34"/>
              </a:rPr>
              <a:t>มี</a:t>
            </a:r>
            <a:r>
              <a:rPr lang="th-TH" altLang="th-TH" sz="3600" dirty="0">
                <a:latin typeface="TH Baijam" panose="02000506000000020004" pitchFamily="2" charset="-34"/>
              </a:rPr>
              <a:t>สภาพจิตบกพร่องอย่าง</a:t>
            </a:r>
            <a:r>
              <a:rPr lang="th-TH" altLang="th-TH" sz="3600" dirty="0" smtClean="0">
                <a:latin typeface="TH Baijam" panose="02000506000000020004" pitchFamily="2" charset="-34"/>
              </a:rPr>
              <a:t>รุนแรง</a:t>
            </a:r>
          </a:p>
          <a:p>
            <a:pPr lvl="1"/>
            <a:r>
              <a:rPr lang="en-US" sz="3600" dirty="0"/>
              <a:t>Severe inflammatory bowel disease</a:t>
            </a:r>
            <a:endParaRPr lang="th-TH" sz="3600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334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b="1" dirty="0">
                <a:solidFill>
                  <a:srgbClr val="0000FF"/>
                </a:solidFill>
              </a:rPr>
              <a:t>ข้อ</a:t>
            </a:r>
            <a:r>
              <a:rPr lang="th-TH" b="1" dirty="0" smtClean="0">
                <a:solidFill>
                  <a:srgbClr val="0000FF"/>
                </a:solidFill>
              </a:rPr>
              <a:t>ห้ามใน</a:t>
            </a:r>
            <a:r>
              <a:rPr lang="th-TH" b="1" dirty="0">
                <a:solidFill>
                  <a:srgbClr val="0000FF"/>
                </a:solidFill>
              </a:rPr>
              <a:t>การทำ </a:t>
            </a:r>
            <a:r>
              <a:rPr lang="en-US" b="1" dirty="0" smtClean="0">
                <a:solidFill>
                  <a:srgbClr val="0000FF"/>
                </a:solidFill>
              </a:rPr>
              <a:t>CAPD </a:t>
            </a:r>
            <a:r>
              <a:rPr lang="th-TH" b="1" dirty="0" smtClean="0">
                <a:solidFill>
                  <a:srgbClr val="0000FF"/>
                </a:solidFill>
              </a:rPr>
              <a:t>ที่อาจอนุโลมได้</a:t>
            </a:r>
            <a:endParaRPr lang="en-US" b="1" dirty="0" smtClean="0">
              <a:solidFill>
                <a:srgbClr val="0000FF"/>
              </a:solidFill>
            </a:endParaRPr>
          </a:p>
          <a:p>
            <a:pPr lvl="1"/>
            <a:r>
              <a:rPr lang="th-TH" altLang="th-TH" dirty="0">
                <a:latin typeface="TH Baijam" panose="02000506000000020004" pitchFamily="2" charset="-34"/>
              </a:rPr>
              <a:t>มีพังผืดภายในช่อง</a:t>
            </a:r>
            <a:r>
              <a:rPr lang="th-TH" altLang="th-TH" dirty="0" smtClean="0">
                <a:latin typeface="TH Baijam" panose="02000506000000020004" pitchFamily="2" charset="-34"/>
              </a:rPr>
              <a:t>ท้อง</a:t>
            </a:r>
          </a:p>
          <a:p>
            <a:pPr lvl="1"/>
            <a:r>
              <a:rPr lang="en-US" dirty="0"/>
              <a:t>Severe malnutrition</a:t>
            </a:r>
          </a:p>
          <a:p>
            <a:pPr lvl="1"/>
            <a:r>
              <a:rPr lang="en-US" dirty="0"/>
              <a:t>Multiple abdominal adhesions</a:t>
            </a:r>
          </a:p>
          <a:p>
            <a:pPr lvl="1"/>
            <a:r>
              <a:rPr lang="en-US" dirty="0" smtClean="0"/>
              <a:t>Ostomy</a:t>
            </a:r>
          </a:p>
          <a:p>
            <a:pPr lvl="1"/>
            <a:r>
              <a:rPr lang="en-US" alt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Vascular graft, </a:t>
            </a:r>
            <a:r>
              <a:rPr lang="en-US" altLang="th-TH" dirty="0" err="1">
                <a:latin typeface="TH Niramit AS" panose="02000506000000020004" pitchFamily="2" charset="-34"/>
                <a:cs typeface="TH Niramit AS" panose="02000506000000020004" pitchFamily="2" charset="-34"/>
              </a:rPr>
              <a:t>Ventriculos</a:t>
            </a:r>
            <a:r>
              <a:rPr lang="en-US" altLang="th-TH" dirty="0">
                <a:latin typeface="TH Niramit AS" panose="02000506000000020004" pitchFamily="2" charset="-34"/>
                <a:cs typeface="TH Niramit AS" panose="02000506000000020004" pitchFamily="2" charset="-34"/>
              </a:rPr>
              <a:t> - Peritoneal shunt </a:t>
            </a:r>
          </a:p>
          <a:p>
            <a:pPr lvl="1"/>
            <a:r>
              <a:rPr lang="en-US" dirty="0" smtClean="0"/>
              <a:t>Blindness</a:t>
            </a:r>
          </a:p>
          <a:p>
            <a:pPr lvl="1"/>
            <a:r>
              <a:rPr lang="en-US" dirty="0"/>
              <a:t>hernias</a:t>
            </a:r>
          </a:p>
        </p:txBody>
      </p:sp>
    </p:spTree>
    <p:extLst>
      <p:ext uri="{BB962C8B-B14F-4D97-AF65-F5344CB8AC3E}">
        <p14:creationId xmlns:p14="http://schemas.microsoft.com/office/powerpoint/2010/main" val="140302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</a:t>
            </a:r>
            <a:r>
              <a:rPr lang="en-US" b="1" dirty="0" err="1" smtClean="0"/>
              <a:t>Tenckhoff</a:t>
            </a:r>
            <a:r>
              <a:rPr lang="en-US" b="1" dirty="0" smtClean="0"/>
              <a:t> </a:t>
            </a:r>
            <a:r>
              <a:rPr lang="en-US" b="1" dirty="0"/>
              <a:t>catheter</a:t>
            </a:r>
            <a:endParaRPr lang="th-TH" b="1" dirty="0"/>
          </a:p>
        </p:txBody>
      </p:sp>
      <p:pic>
        <p:nvPicPr>
          <p:cNvPr id="32770" name="Picture 2" descr="ผลการค้นหารูปภาพสำหรับ tenckhoff catheter x-r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02371"/>
            <a:ext cx="2790825" cy="345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ผลการค้นหารูปภาพสำหรับ tenckhoff catheter x-r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2910840"/>
            <a:ext cx="28098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ผลการค้นหารูปภาพสำหรับ tenckhoff catheter x-r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33"/>
          <a:stretch/>
        </p:blipFill>
        <p:spPr bwMode="auto">
          <a:xfrm>
            <a:off x="5719763" y="3967440"/>
            <a:ext cx="3424237" cy="269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2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ไตวายเรื้อรัง</a:t>
            </a:r>
            <a:r>
              <a:rPr lang="th-TH" altLang="th-TH" dirty="0">
                <a:latin typeface="Angsana New" panose="02020603050405020304" pitchFamily="18" charset="-34"/>
              </a:rPr>
              <a:t>ระยะสุดท้าย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5740" lvl="1" indent="0">
              <a:buNone/>
            </a:pPr>
            <a:r>
              <a:rPr lang="th-TH" sz="3600" b="1" dirty="0"/>
              <a:t>การปลูกถ่ายไต</a:t>
            </a:r>
          </a:p>
          <a:p>
            <a:pPr lvl="2"/>
            <a:r>
              <a:rPr lang="th-TH" dirty="0"/>
              <a:t>การผ่าตัดไตของญาติที่มีชีวิต หรือของผู้บริจาค ที่เพิ่งเสียชีวิตหรือสมองตายแต่ไตยังทำงานเป็นปกติอยู่มาให้แก่ผู้ป่วย</a:t>
            </a:r>
          </a:p>
          <a:p>
            <a:pPr lvl="2"/>
            <a:r>
              <a:rPr lang="th-TH" dirty="0" smtClean="0"/>
              <a:t>ปลูก</a:t>
            </a:r>
            <a:r>
              <a:rPr lang="th-TH" dirty="0"/>
              <a:t>ถ่ายไตเป็นการบำบัดทดแทนไตที่ทำให้ผู้ป่วยมีชีวิตยืนยาวและ</a:t>
            </a:r>
            <a:r>
              <a:rPr lang="th-TH" dirty="0" smtClean="0"/>
              <a:t>ให้คุณภาพชีวิตดีที่สุด</a:t>
            </a:r>
            <a:endParaRPr lang="th-TH" dirty="0"/>
          </a:p>
        </p:txBody>
      </p:sp>
      <p:pic>
        <p:nvPicPr>
          <p:cNvPr id="30722" name="Picture 2" descr="ผลการค้นหารูปภาพสำหรับ kidney transpl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70" y="3966290"/>
            <a:ext cx="2957813" cy="270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7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การวินิจฉัยโรคไตเรื้อรัง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Rectangle 3"/>
          <p:cNvSpPr/>
          <p:nvPr/>
        </p:nvSpPr>
        <p:spPr>
          <a:xfrm>
            <a:off x="857250" y="2675964"/>
            <a:ext cx="3634068" cy="2433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MAUCR &gt;</a:t>
            </a:r>
            <a:r>
              <a:rPr lang="en-US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Abnormal urine sediment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Abnormal </a:t>
            </a:r>
            <a:r>
              <a:rPr lang="en-US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Electrolyte </a:t>
            </a:r>
            <a:r>
              <a:rPr lang="th-TH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 </a:t>
            </a:r>
            <a:r>
              <a:rPr lang="en-US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tubular </a:t>
            </a:r>
            <a:r>
              <a:rPr lang="en-US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dysfunction</a:t>
            </a:r>
            <a:endParaRPr lang="th-TH" altLang="th-TH" sz="2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</a:t>
            </a:r>
            <a:r>
              <a:rPr lang="th-TH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เจาะชิ้นเนื้อ</a:t>
            </a:r>
            <a:r>
              <a:rPr lang="th-TH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altLang="th-TH" sz="20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อัลต</a:t>
            </a:r>
            <a:r>
              <a:rPr lang="th-TH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ราซา</a:t>
            </a:r>
            <a:r>
              <a:rPr lang="th-TH" altLang="th-TH" sz="2000" b="1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วนด์</a:t>
            </a:r>
            <a:endParaRPr lang="th-TH" altLang="th-TH" sz="2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alt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ประวัติ</a:t>
            </a:r>
            <a:r>
              <a:rPr lang="th-TH" alt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ผ่าตัดเปลี่ยนไต</a:t>
            </a:r>
            <a:endParaRPr lang="en-US" altLang="th-TH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18212" y="2675964"/>
            <a:ext cx="3634068" cy="24339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altLang="th-TH" sz="2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GFR &lt;60</a:t>
            </a:r>
            <a:r>
              <a:rPr lang="en-US" altLang="th-TH" sz="28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ml/min/1.73 m</a:t>
            </a:r>
            <a:r>
              <a:rPr lang="en-US" altLang="th-TH" sz="2800" baseline="30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th-TH" sz="2800" dirty="0"/>
          </a:p>
        </p:txBody>
      </p:sp>
      <p:sp>
        <p:nvSpPr>
          <p:cNvPr id="6" name="Rectangle 5"/>
          <p:cNvSpPr/>
          <p:nvPr/>
        </p:nvSpPr>
        <p:spPr>
          <a:xfrm>
            <a:off x="870696" y="5109882"/>
            <a:ext cx="7281583" cy="9861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altLang="th-TH" sz="44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ผิดปกติ </a:t>
            </a:r>
            <a:r>
              <a:rPr lang="en-US" altLang="th-TH" sz="4400" b="1" u="sng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&gt;</a:t>
            </a:r>
            <a:r>
              <a:rPr lang="en-US" altLang="th-TH" sz="44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 </a:t>
            </a:r>
            <a:r>
              <a:rPr lang="th-TH" altLang="th-TH" sz="44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เดือน</a:t>
            </a:r>
            <a:endParaRPr lang="th-TH" sz="4400" b="1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3802" y="1627094"/>
            <a:ext cx="3660962" cy="10488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400" b="1" dirty="0" smtClean="0"/>
              <a:t>โครงสร้างผิดปกติ</a:t>
            </a:r>
            <a:endParaRPr lang="th-TH" sz="4400" b="1" dirty="0"/>
          </a:p>
        </p:txBody>
      </p:sp>
      <p:sp>
        <p:nvSpPr>
          <p:cNvPr id="8" name="Rectangle 7"/>
          <p:cNvSpPr/>
          <p:nvPr/>
        </p:nvSpPr>
        <p:spPr>
          <a:xfrm>
            <a:off x="4518212" y="1627094"/>
            <a:ext cx="3660962" cy="1048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th-TH" sz="4400" b="1" dirty="0" smtClean="0"/>
              <a:t>การทำงานผิดปกติ</a:t>
            </a:r>
            <a:endParaRPr lang="th-TH" sz="4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30306" y="1707776"/>
            <a:ext cx="820270" cy="11079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 smtClean="0"/>
              <a:t>1.</a:t>
            </a:r>
            <a:endParaRPr lang="th-TH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57165" y="1703293"/>
            <a:ext cx="820270" cy="11079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dirty="0"/>
              <a:t>2</a:t>
            </a:r>
            <a:r>
              <a:rPr lang="en-US" altLang="zh-CN" sz="6600" b="1" dirty="0" smtClean="0"/>
              <a:t>.</a:t>
            </a:r>
            <a:endParaRPr lang="th-TH" sz="6600" b="1" dirty="0"/>
          </a:p>
        </p:txBody>
      </p:sp>
    </p:spTree>
    <p:extLst>
      <p:ext uri="{BB962C8B-B14F-4D97-AF65-F5344CB8AC3E}">
        <p14:creationId xmlns:p14="http://schemas.microsoft.com/office/powerpoint/2010/main" val="162552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274" y="1169894"/>
            <a:ext cx="7404653" cy="4038600"/>
          </a:xfrm>
        </p:spPr>
        <p:txBody>
          <a:bodyPr>
            <a:normAutofit/>
          </a:bodyPr>
          <a:lstStyle/>
          <a:p>
            <a:pPr marL="34290" indent="0" algn="ctr">
              <a:buNone/>
            </a:pPr>
            <a:r>
              <a:rPr lang="th-TH" sz="23900" b="1" dirty="0" smtClean="0"/>
              <a:t>จบ</a:t>
            </a:r>
            <a:endParaRPr lang="th-TH" sz="23900" b="1" dirty="0"/>
          </a:p>
        </p:txBody>
      </p:sp>
    </p:spTree>
    <p:extLst>
      <p:ext uri="{BB962C8B-B14F-4D97-AF65-F5344CB8AC3E}">
        <p14:creationId xmlns:p14="http://schemas.microsoft.com/office/powerpoint/2010/main" val="14976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ระยะของโรค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" indent="0" algn="ctr">
              <a:buNone/>
            </a:pPr>
            <a:r>
              <a:rPr lang="th-TH" b="1" dirty="0" smtClean="0"/>
              <a:t> </a:t>
            </a:r>
            <a:r>
              <a:rPr lang="en-US" sz="16600" b="1" dirty="0" smtClean="0"/>
              <a:t>C  -  G  -  A staging</a:t>
            </a:r>
            <a:endParaRPr lang="th-TH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57250" y="3609474"/>
            <a:ext cx="1260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Cause</a:t>
            </a:r>
          </a:p>
          <a:p>
            <a:pPr algn="ctr"/>
            <a:r>
              <a:rPr lang="th-TH" sz="2800" dirty="0" smtClean="0"/>
              <a:t>สาเหตุ</a:t>
            </a:r>
            <a:endParaRPr lang="th-TH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073693" y="3649580"/>
            <a:ext cx="1260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GFR</a:t>
            </a:r>
            <a:endParaRPr lang="th-TH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625386" y="3649580"/>
            <a:ext cx="229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Albuminuria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134869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GFR</a:t>
            </a:r>
            <a:endParaRPr lang="th-TH" dirty="0"/>
          </a:p>
        </p:txBody>
      </p:sp>
      <p:pic>
        <p:nvPicPr>
          <p:cNvPr id="4" name="Content Placeholder 3" descr="Slide20"/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9" t="27794" r="32653" b="25891"/>
          <a:stretch/>
        </p:blipFill>
        <p:spPr>
          <a:xfrm>
            <a:off x="2534753" y="2108192"/>
            <a:ext cx="4051634" cy="4196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28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Albuminuria</a:t>
            </a:r>
            <a:endParaRPr lang="th-TH" dirty="0"/>
          </a:p>
        </p:txBody>
      </p:sp>
      <p:pic>
        <p:nvPicPr>
          <p:cNvPr id="4" name="Content Placeholder 3" descr="Slide21"/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6" t="28897" r="4183" b="31368"/>
          <a:stretch/>
        </p:blipFill>
        <p:spPr>
          <a:xfrm>
            <a:off x="857249" y="2117558"/>
            <a:ext cx="7443531" cy="3614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730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CGA staging</a:t>
            </a:r>
            <a:endParaRPr lang="th-TH" dirty="0"/>
          </a:p>
        </p:txBody>
      </p:sp>
      <p:pic>
        <p:nvPicPr>
          <p:cNvPr id="4" name="Content Placeholder 3" descr="Slide22"/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15" b="61569"/>
          <a:stretch/>
        </p:blipFill>
        <p:spPr>
          <a:xfrm>
            <a:off x="311011" y="1965960"/>
            <a:ext cx="8595370" cy="768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Jelly Be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596" y="2734167"/>
            <a:ext cx="3605568" cy="362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7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DF5327"/>
      </a:accent1>
      <a:accent2>
        <a:srgbClr val="A6B7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383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533</TotalTime>
  <Words>1589</Words>
  <Application>Microsoft Office PowerPoint</Application>
  <PresentationFormat>On-screen Show (4:3)</PresentationFormat>
  <Paragraphs>370</Paragraphs>
  <Slides>50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宋体</vt:lpstr>
      <vt:lpstr>Angsana New</vt:lpstr>
      <vt:lpstr>Arial</vt:lpstr>
      <vt:lpstr>Arial Black</vt:lpstr>
      <vt:lpstr>Browallia New</vt:lpstr>
      <vt:lpstr>Calibri</vt:lpstr>
      <vt:lpstr>Corbel</vt:lpstr>
      <vt:lpstr>DilleniaUPC</vt:lpstr>
      <vt:lpstr>TH Baijam</vt:lpstr>
      <vt:lpstr>TH Niramit AS</vt:lpstr>
      <vt:lpstr>TH SarabunPSK</vt:lpstr>
      <vt:lpstr>Basis</vt:lpstr>
      <vt:lpstr>PowerPoint Presentation</vt:lpstr>
      <vt:lpstr>สาเหตุ</vt:lpstr>
      <vt:lpstr>PowerPoint Presentation</vt:lpstr>
      <vt:lpstr>PowerPoint Presentation</vt:lpstr>
      <vt:lpstr>การวินิจฉัยโรคไตเรื้อรัง</vt:lpstr>
      <vt:lpstr>ระยะของโรค</vt:lpstr>
      <vt:lpstr>GFR</vt:lpstr>
      <vt:lpstr>Albuminuria</vt:lpstr>
      <vt:lpstr>CGA staging</vt:lpstr>
      <vt:lpstr>ระยะของโรค</vt:lpstr>
      <vt:lpstr>Concept of CKD</vt:lpstr>
      <vt:lpstr>หลักการดูแลผู้ป่วยโรคไตเรื้อรัง</vt:lpstr>
      <vt:lpstr>ปัจจัยเสี่ยง</vt:lpstr>
      <vt:lpstr>PowerPoint Presentation</vt:lpstr>
      <vt:lpstr>PowerPoint Presentation</vt:lpstr>
      <vt:lpstr>ความหมายของ CKD</vt:lpstr>
      <vt:lpstr>Cause สาเหตุ</vt:lpstr>
      <vt:lpstr>รู้ได้อย่างไรว่าเรื้อรัง</vt:lpstr>
      <vt:lpstr>Concept of CKD</vt:lpstr>
      <vt:lpstr>ลด RISKs, slow renal progression</vt:lpstr>
      <vt:lpstr>ลด RISKs, slow renal progression</vt:lpstr>
      <vt:lpstr>รักษา Complications</vt:lpstr>
      <vt:lpstr>รักษา Complications</vt:lpstr>
      <vt:lpstr>CKD-MBD</vt:lpstr>
      <vt:lpstr>CKD-MBD</vt:lpstr>
      <vt:lpstr>ค่า Lab ที่ต้องการ</vt:lpstr>
      <vt:lpstr>Phosphate</vt:lpstr>
      <vt:lpstr>PTH</vt:lpstr>
      <vt:lpstr>รักษา Comorbidity</vt:lpstr>
      <vt:lpstr>ANEMIA in CKD</vt:lpstr>
      <vt:lpstr>ANEMIA in CKD</vt:lpstr>
      <vt:lpstr>3. การดูแลรักษา abnormal electrolyte</vt:lpstr>
      <vt:lpstr>3. การดูแลรักษา abnormal electrolyte</vt:lpstr>
      <vt:lpstr>4. การดูแลรักษาภาวะเลือดเป็นกรด</vt:lpstr>
      <vt:lpstr>5. การดูแลรักษาภาวะบวม</vt:lpstr>
      <vt:lpstr>6. การดูแลรักษาภาวะทุโภชนาการ</vt:lpstr>
      <vt:lpstr>การติดตาม Lab</vt:lpstr>
      <vt:lpstr>การติดตาม Lab</vt:lpstr>
      <vt:lpstr>การติดตาม Lab</vt:lpstr>
      <vt:lpstr> การฉีดวัคซีน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ไตวายเรื้อรังระยะสุดท้าย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Thirapon Sinpreechanon</dc:creator>
  <cp:lastModifiedBy>Thirapon Sinpreechanon</cp:lastModifiedBy>
  <cp:revision>69</cp:revision>
  <dcterms:created xsi:type="dcterms:W3CDTF">2016-03-07T22:43:15Z</dcterms:created>
  <dcterms:modified xsi:type="dcterms:W3CDTF">2016-11-22T04:44:30Z</dcterms:modified>
</cp:coreProperties>
</file>