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81" r:id="rId1"/>
  </p:sldMasterIdLst>
  <p:notesMasterIdLst>
    <p:notesMasterId r:id="rId80"/>
  </p:notesMasterIdLst>
  <p:sldIdLst>
    <p:sldId id="282" r:id="rId2"/>
    <p:sldId id="257" r:id="rId3"/>
    <p:sldId id="299" r:id="rId4"/>
    <p:sldId id="287" r:id="rId5"/>
    <p:sldId id="281" r:id="rId6"/>
    <p:sldId id="288" r:id="rId7"/>
    <p:sldId id="289" r:id="rId8"/>
    <p:sldId id="293" r:id="rId9"/>
    <p:sldId id="290" r:id="rId10"/>
    <p:sldId id="331" r:id="rId11"/>
    <p:sldId id="291" r:id="rId12"/>
    <p:sldId id="292" r:id="rId13"/>
    <p:sldId id="332" r:id="rId14"/>
    <p:sldId id="333" r:id="rId15"/>
    <p:sldId id="294" r:id="rId16"/>
    <p:sldId id="397" r:id="rId17"/>
    <p:sldId id="396" r:id="rId18"/>
    <p:sldId id="295" r:id="rId19"/>
    <p:sldId id="334" r:id="rId20"/>
    <p:sldId id="335" r:id="rId21"/>
    <p:sldId id="336" r:id="rId22"/>
    <p:sldId id="337" r:id="rId23"/>
    <p:sldId id="338" r:id="rId24"/>
    <p:sldId id="339" r:id="rId25"/>
    <p:sldId id="340" r:id="rId26"/>
    <p:sldId id="341" r:id="rId27"/>
    <p:sldId id="342" r:id="rId28"/>
    <p:sldId id="343" r:id="rId29"/>
    <p:sldId id="344" r:id="rId30"/>
    <p:sldId id="345" r:id="rId31"/>
    <p:sldId id="346" r:id="rId32"/>
    <p:sldId id="347" r:id="rId33"/>
    <p:sldId id="348" r:id="rId34"/>
    <p:sldId id="349" r:id="rId35"/>
    <p:sldId id="350" r:id="rId36"/>
    <p:sldId id="351" r:id="rId37"/>
    <p:sldId id="392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59" r:id="rId46"/>
    <p:sldId id="393" r:id="rId47"/>
    <p:sldId id="395" r:id="rId48"/>
    <p:sldId id="394" r:id="rId49"/>
    <p:sldId id="403" r:id="rId50"/>
    <p:sldId id="404" r:id="rId51"/>
    <p:sldId id="360" r:id="rId52"/>
    <p:sldId id="405" r:id="rId53"/>
    <p:sldId id="400" r:id="rId54"/>
    <p:sldId id="361" r:id="rId55"/>
    <p:sldId id="362" r:id="rId56"/>
    <p:sldId id="363" r:id="rId57"/>
    <p:sldId id="366" r:id="rId58"/>
    <p:sldId id="367" r:id="rId59"/>
    <p:sldId id="368" r:id="rId60"/>
    <p:sldId id="369" r:id="rId61"/>
    <p:sldId id="391" r:id="rId62"/>
    <p:sldId id="388" r:id="rId63"/>
    <p:sldId id="390" r:id="rId64"/>
    <p:sldId id="370" r:id="rId65"/>
    <p:sldId id="376" r:id="rId66"/>
    <p:sldId id="377" r:id="rId67"/>
    <p:sldId id="378" r:id="rId68"/>
    <p:sldId id="379" r:id="rId69"/>
    <p:sldId id="380" r:id="rId70"/>
    <p:sldId id="381" r:id="rId71"/>
    <p:sldId id="382" r:id="rId72"/>
    <p:sldId id="383" r:id="rId73"/>
    <p:sldId id="384" r:id="rId74"/>
    <p:sldId id="398" r:id="rId75"/>
    <p:sldId id="399" r:id="rId76"/>
    <p:sldId id="401" r:id="rId77"/>
    <p:sldId id="402" r:id="rId78"/>
    <p:sldId id="265" r:id="rId79"/>
  </p:sldIdLst>
  <p:sldSz cx="9144000" cy="5143500" type="screen16x9"/>
  <p:notesSz cx="6858000" cy="9144000"/>
  <p:defaultTextStyle>
    <a:lvl1pPr defTabSz="457200">
      <a:defRPr sz="1200">
        <a:latin typeface="+mn-lt"/>
        <a:ea typeface="+mn-ea"/>
        <a:cs typeface="+mn-cs"/>
        <a:sym typeface="Helvetica"/>
      </a:defRPr>
    </a:lvl1pPr>
    <a:lvl2pPr indent="228600" defTabSz="457200">
      <a:defRPr sz="1200">
        <a:latin typeface="+mn-lt"/>
        <a:ea typeface="+mn-ea"/>
        <a:cs typeface="+mn-cs"/>
        <a:sym typeface="Helvetica"/>
      </a:defRPr>
    </a:lvl2pPr>
    <a:lvl3pPr indent="457200" defTabSz="457200">
      <a:defRPr sz="1200">
        <a:latin typeface="+mn-lt"/>
        <a:ea typeface="+mn-ea"/>
        <a:cs typeface="+mn-cs"/>
        <a:sym typeface="Helvetica"/>
      </a:defRPr>
    </a:lvl3pPr>
    <a:lvl4pPr indent="685800" defTabSz="457200">
      <a:defRPr sz="1200">
        <a:latin typeface="+mn-lt"/>
        <a:ea typeface="+mn-ea"/>
        <a:cs typeface="+mn-cs"/>
        <a:sym typeface="Helvetica"/>
      </a:defRPr>
    </a:lvl4pPr>
    <a:lvl5pPr indent="914400" defTabSz="457200">
      <a:defRPr sz="1200">
        <a:latin typeface="+mn-lt"/>
        <a:ea typeface="+mn-ea"/>
        <a:cs typeface="+mn-cs"/>
        <a:sym typeface="Helvetica"/>
      </a:defRPr>
    </a:lvl5pPr>
    <a:lvl6pPr indent="1143000" defTabSz="457200">
      <a:defRPr sz="1200">
        <a:latin typeface="+mn-lt"/>
        <a:ea typeface="+mn-ea"/>
        <a:cs typeface="+mn-cs"/>
        <a:sym typeface="Helvetica"/>
      </a:defRPr>
    </a:lvl6pPr>
    <a:lvl7pPr indent="1371600" defTabSz="457200">
      <a:defRPr sz="1200">
        <a:latin typeface="+mn-lt"/>
        <a:ea typeface="+mn-ea"/>
        <a:cs typeface="+mn-cs"/>
        <a:sym typeface="Helvetica"/>
      </a:defRPr>
    </a:lvl7pPr>
    <a:lvl8pPr indent="1600200" defTabSz="457200">
      <a:defRPr sz="1200">
        <a:latin typeface="+mn-lt"/>
        <a:ea typeface="+mn-ea"/>
        <a:cs typeface="+mn-cs"/>
        <a:sym typeface="Helvetica"/>
      </a:defRPr>
    </a:lvl8pPr>
    <a:lvl9pPr indent="1828800" defTabSz="457200">
      <a:defRPr sz="1200"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DFFDD"/>
          </a:solidFill>
        </a:fill>
      </a:tcStyle>
    </a:wholeTbl>
    <a:band2H>
      <a:tcTxStyle/>
      <a:tcStyle>
        <a:tcBdr/>
        <a:fill>
          <a:solidFill>
            <a:srgbClr val="EFFF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99FF99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99FF99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99FF99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D1F6"/>
          </a:solidFill>
        </a:fill>
      </a:tcStyle>
    </a:wholeTbl>
    <a:band2H>
      <a:tcTxStyle/>
      <a:tcStyle>
        <a:tcBdr/>
        <a:fill>
          <a:solidFill>
            <a:srgbClr val="F3E9FA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95CE7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95CE7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B95CE7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AE6EA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9FF99"/>
          </a:solidFill>
        </a:fill>
      </a:tcStyle>
    </a:firstCol>
    <a:lastRow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660066"/>
              </a:solidFill>
              <a:prstDash val="solid"/>
              <a:round/>
            </a:ln>
          </a:top>
          <a:bottom>
            <a:ln w="25400" cap="flat">
              <a:solidFill>
                <a:srgbClr val="66006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660066"/>
              </a:solidFill>
              <a:prstDash val="solid"/>
              <a:round/>
            </a:ln>
          </a:top>
          <a:bottom>
            <a:ln w="25400" cap="flat">
              <a:solidFill>
                <a:srgbClr val="66006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9FF99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2CAD2"/>
          </a:solidFill>
        </a:fill>
      </a:tcStyle>
    </a:wholeTbl>
    <a:band2H>
      <a:tcTxStyle/>
      <a:tcStyle>
        <a:tcBdr/>
        <a:fill>
          <a:solidFill>
            <a:srgbClr val="EAE6EA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60066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60066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660066"/>
          </a:solidFill>
        </a:fill>
      </a:tcStyle>
    </a:firstRow>
  </a:tblStyle>
  <a:tblStyle styleId="{2708684C-4D16-4618-839F-0558EEFCDFE6}" styleName="">
    <a:tblBg/>
    <a:wholeTbl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660066"/>
              </a:solidFill>
              <a:prstDash val="solid"/>
              <a:round/>
            </a:ln>
          </a:left>
          <a:right>
            <a:ln w="12700" cap="flat">
              <a:solidFill>
                <a:srgbClr val="660066"/>
              </a:solidFill>
              <a:prstDash val="solid"/>
              <a:round/>
            </a:ln>
          </a:right>
          <a:top>
            <a:ln w="12700" cap="flat">
              <a:solidFill>
                <a:srgbClr val="660066"/>
              </a:solidFill>
              <a:prstDash val="solid"/>
              <a:round/>
            </a:ln>
          </a:top>
          <a:bottom>
            <a:ln w="12700" cap="flat">
              <a:solidFill>
                <a:srgbClr val="660066"/>
              </a:solidFill>
              <a:prstDash val="solid"/>
              <a:round/>
            </a:ln>
          </a:bottom>
          <a:insideH>
            <a:ln w="12700" cap="flat">
              <a:solidFill>
                <a:srgbClr val="660066"/>
              </a:solidFill>
              <a:prstDash val="solid"/>
              <a:round/>
            </a:ln>
          </a:insideH>
          <a:insideV>
            <a:ln w="12700" cap="flat">
              <a:solidFill>
                <a:srgbClr val="660066"/>
              </a:solidFill>
              <a:prstDash val="solid"/>
              <a:round/>
            </a:ln>
          </a:insideV>
        </a:tcBdr>
        <a:fill>
          <a:solidFill>
            <a:srgbClr val="660066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660066"/>
              </a:solidFill>
              <a:prstDash val="solid"/>
              <a:round/>
            </a:ln>
          </a:left>
          <a:right>
            <a:ln w="12700" cap="flat">
              <a:solidFill>
                <a:srgbClr val="660066"/>
              </a:solidFill>
              <a:prstDash val="solid"/>
              <a:round/>
            </a:ln>
          </a:right>
          <a:top>
            <a:ln w="12700" cap="flat">
              <a:solidFill>
                <a:srgbClr val="660066"/>
              </a:solidFill>
              <a:prstDash val="solid"/>
              <a:round/>
            </a:ln>
          </a:top>
          <a:bottom>
            <a:ln w="12700" cap="flat">
              <a:solidFill>
                <a:srgbClr val="660066"/>
              </a:solidFill>
              <a:prstDash val="solid"/>
              <a:round/>
            </a:ln>
          </a:bottom>
          <a:insideH>
            <a:ln w="12700" cap="flat">
              <a:solidFill>
                <a:srgbClr val="660066"/>
              </a:solidFill>
              <a:prstDash val="solid"/>
              <a:round/>
            </a:ln>
          </a:insideH>
          <a:insideV>
            <a:ln w="12700" cap="flat">
              <a:solidFill>
                <a:srgbClr val="660066"/>
              </a:solidFill>
              <a:prstDash val="solid"/>
              <a:round/>
            </a:ln>
          </a:insideV>
        </a:tcBdr>
        <a:fill>
          <a:solidFill>
            <a:srgbClr val="660066">
              <a:alpha val="20000"/>
            </a:srgbClr>
          </a:solidFill>
        </a:fill>
      </a:tcStyle>
    </a:firstCol>
    <a:lastRow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660066"/>
              </a:solidFill>
              <a:prstDash val="solid"/>
              <a:round/>
            </a:ln>
          </a:left>
          <a:right>
            <a:ln w="12700" cap="flat">
              <a:solidFill>
                <a:srgbClr val="660066"/>
              </a:solidFill>
              <a:prstDash val="solid"/>
              <a:round/>
            </a:ln>
          </a:right>
          <a:top>
            <a:ln w="50800" cap="flat">
              <a:solidFill>
                <a:srgbClr val="660066"/>
              </a:solidFill>
              <a:prstDash val="solid"/>
              <a:round/>
            </a:ln>
          </a:top>
          <a:bottom>
            <a:ln w="12700" cap="flat">
              <a:solidFill>
                <a:srgbClr val="660066"/>
              </a:solidFill>
              <a:prstDash val="solid"/>
              <a:round/>
            </a:ln>
          </a:bottom>
          <a:insideH>
            <a:ln w="12700" cap="flat">
              <a:solidFill>
                <a:srgbClr val="660066"/>
              </a:solidFill>
              <a:prstDash val="solid"/>
              <a:round/>
            </a:ln>
          </a:insideH>
          <a:insideV>
            <a:ln w="12700" cap="flat">
              <a:solidFill>
                <a:srgbClr val="660066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Ref idx="minor">
          <a:srgbClr val="660066"/>
        </a:fontRef>
        <a:srgbClr val="660066"/>
      </a:tcTxStyle>
      <a:tcStyle>
        <a:tcBdr>
          <a:left>
            <a:ln w="12700" cap="flat">
              <a:solidFill>
                <a:srgbClr val="660066"/>
              </a:solidFill>
              <a:prstDash val="solid"/>
              <a:round/>
            </a:ln>
          </a:left>
          <a:right>
            <a:ln w="12700" cap="flat">
              <a:solidFill>
                <a:srgbClr val="660066"/>
              </a:solidFill>
              <a:prstDash val="solid"/>
              <a:round/>
            </a:ln>
          </a:right>
          <a:top>
            <a:ln w="12700" cap="flat">
              <a:solidFill>
                <a:srgbClr val="660066"/>
              </a:solidFill>
              <a:prstDash val="solid"/>
              <a:round/>
            </a:ln>
          </a:top>
          <a:bottom>
            <a:ln w="25400" cap="flat">
              <a:solidFill>
                <a:srgbClr val="660066"/>
              </a:solidFill>
              <a:prstDash val="solid"/>
              <a:round/>
            </a:ln>
          </a:bottom>
          <a:insideH>
            <a:ln w="12700" cap="flat">
              <a:solidFill>
                <a:srgbClr val="660066"/>
              </a:solidFill>
              <a:prstDash val="solid"/>
              <a:round/>
            </a:ln>
          </a:insideH>
          <a:insideV>
            <a:ln w="12700" cap="flat">
              <a:solidFill>
                <a:srgbClr val="660066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" y="-1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3372626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B6F57C1-82F1-4145-9624-3374851DF5E6}" type="slidenum">
              <a:rPr lang="th-TH" smtClean="0"/>
              <a:t>21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7887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B6F57C1-82F1-4145-9624-3374851DF5E6}" type="slidenum">
              <a:rPr lang="th-TH" smtClean="0"/>
              <a:t>22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1095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B6F57C1-82F1-4145-9624-3374851DF5E6}" type="slidenum">
              <a:rPr lang="th-TH" smtClean="0"/>
              <a:t>23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58069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B6F57C1-82F1-4145-9624-3374851DF5E6}" type="slidenum">
              <a:rPr lang="th-TH" smtClean="0"/>
              <a:t>24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03072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B6F57C1-82F1-4145-9624-3374851DF5E6}" type="slidenum">
              <a:rPr lang="th-TH" smtClean="0"/>
              <a:t>25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8422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B6F57C1-82F1-4145-9624-3374851DF5E6}" type="slidenum">
              <a:rPr lang="th-TH" smtClean="0"/>
              <a:t>35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37847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234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6B6F57C1-82F1-4145-9624-3374851DF5E6}" type="slidenum">
              <a:rPr lang="th-TH" smtClean="0"/>
              <a:t>54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40267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429064" y="2503170"/>
            <a:ext cx="6480048" cy="172593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433050" y="1158609"/>
            <a:ext cx="6480048" cy="131445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แทน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8AF03-7270-45C2-A683-C5E353EF01A5}" type="datetime4">
              <a:rPr lang="en-US" smtClean="0"/>
              <a:pPr/>
              <a:t>November 22, 2016</a:t>
            </a:fld>
            <a:endParaRPr lang="en-US" dirty="0"/>
          </a:p>
        </p:txBody>
      </p:sp>
      <p:sp>
        <p:nvSpPr>
          <p:cNvPr id="19" name="ตัวแทน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ตัวแทน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รูปแบบอิสระ 8"/>
          <p:cNvSpPr>
            <a:spLocks/>
          </p:cNvSpPr>
          <p:nvPr/>
        </p:nvSpPr>
        <p:spPr bwMode="auto">
          <a:xfrm>
            <a:off x="6105526" y="0"/>
            <a:ext cx="3038475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2687878"/>
            <a:ext cx="6629400" cy="1369772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685800" y="1864350"/>
            <a:ext cx="6629400" cy="800016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267200" y="1200151"/>
            <a:ext cx="365760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4114800"/>
            <a:ext cx="4040188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4114800"/>
            <a:ext cx="4041775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เนื้อหา 4"/>
          <p:cNvSpPr>
            <a:spLocks noGrp="1"/>
          </p:cNvSpPr>
          <p:nvPr>
            <p:ph sz="quarter" idx="2"/>
          </p:nvPr>
        </p:nvSpPr>
        <p:spPr>
          <a:xfrm>
            <a:off x="457200" y="1137685"/>
            <a:ext cx="4040188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6" y="1137685"/>
            <a:ext cx="4041775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7470648" cy="85725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ตัวแทนท้ายกระดาษ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889146"/>
            <a:ext cx="3200400" cy="547688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457200" y="160818"/>
            <a:ext cx="2743200" cy="6858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1"/>
          </p:nvPr>
        </p:nvSpPr>
        <p:spPr>
          <a:xfrm>
            <a:off x="457200" y="1485900"/>
            <a:ext cx="7086600" cy="285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156448" y="4816548"/>
            <a:ext cx="762000" cy="273844"/>
          </a:xfrm>
        </p:spPr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556732" y="1279282"/>
            <a:ext cx="3053868" cy="940356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065628" y="764930"/>
            <a:ext cx="4114800" cy="30861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5556734" y="2249074"/>
            <a:ext cx="3053866" cy="199761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457200" y="4816548"/>
            <a:ext cx="2133600" cy="273844"/>
          </a:xfrm>
        </p:spPr>
        <p:txBody>
          <a:bodyPr/>
          <a:lstStyle/>
          <a:p>
            <a:fld id="{CA861222-2C8B-4501-BE87-6797EC025925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รูปแบบอิสระ 11"/>
          <p:cNvSpPr>
            <a:spLocks/>
          </p:cNvSpPr>
          <p:nvPr/>
        </p:nvSpPr>
        <p:spPr bwMode="auto">
          <a:xfrm>
            <a:off x="0" y="3564094"/>
            <a:ext cx="91440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รูปแบบอิสระ 15"/>
          <p:cNvSpPr>
            <a:spLocks/>
          </p:cNvSpPr>
          <p:nvPr/>
        </p:nvSpPr>
        <p:spPr bwMode="auto">
          <a:xfrm>
            <a:off x="7315200" y="0"/>
            <a:ext cx="1828800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ตัวแทนชื่อเรื่อง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แทนข้อความ 29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7467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แทน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4816548"/>
            <a:ext cx="2133600" cy="273844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November 22, 2016</a:t>
            </a:fld>
            <a:endParaRPr lang="en-US"/>
          </a:p>
        </p:txBody>
      </p:sp>
      <p:sp>
        <p:nvSpPr>
          <p:cNvPr id="22" name="ตัวแทน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3124200" y="4816548"/>
            <a:ext cx="2895600" cy="273844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ตัวแทน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8153400" y="4816548"/>
            <a:ext cx="7620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microsoft.com/office/2007/relationships/hdphoto" Target="../media/hdphoto4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gif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7.png"/><Relationship Id="rId4" Type="http://schemas.openxmlformats.org/officeDocument/2006/relationships/image" Target="../media/image14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jpe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807516" y="411510"/>
            <a:ext cx="7416824" cy="93610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en-US" sz="6600" dirty="0" smtClean="0"/>
              <a:t>Cataract</a:t>
            </a:r>
            <a:endParaRPr lang="th-TH" sz="6600" dirty="0"/>
          </a:p>
        </p:txBody>
      </p:sp>
      <p:pic>
        <p:nvPicPr>
          <p:cNvPr id="1026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1630"/>
            <a:ext cx="9087928" cy="338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ต้อกระจกตั้งแต่กำเนิด</a:t>
            </a:r>
            <a:endParaRPr lang="th-TH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204" t="20018" r="5844" b="10797"/>
          <a:stretch/>
        </p:blipFill>
        <p:spPr>
          <a:xfrm>
            <a:off x="395536" y="1923678"/>
            <a:ext cx="4320480" cy="2520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41910" b="20231"/>
          <a:stretch/>
        </p:blipFill>
        <p:spPr>
          <a:xfrm>
            <a:off x="4932040" y="123478"/>
            <a:ext cx="3888432" cy="485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ชนิดของต้อกระจก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z="2800" b="1" dirty="0" smtClean="0">
                <a:uFill>
                  <a:solidFill>
                    <a:srgbClr val="660066"/>
                  </a:solidFill>
                </a:uFill>
              </a:rPr>
              <a:t>ต้อกระจกในผู้สูงอายุ</a:t>
            </a:r>
            <a:endParaRPr lang="th-TH" sz="2800" b="1" dirty="0">
              <a:uFill>
                <a:solidFill>
                  <a:srgbClr val="660066"/>
                </a:solidFill>
              </a:uFill>
            </a:endParaRPr>
          </a:p>
          <a:p>
            <a:endParaRPr lang="th-TH" dirty="0"/>
          </a:p>
        </p:txBody>
      </p:sp>
      <p:pic>
        <p:nvPicPr>
          <p:cNvPr id="4" name="DSCN0567.png"/>
          <p:cNvPicPr/>
          <p:nvPr/>
        </p:nvPicPr>
        <p:blipFill rotWithShape="1">
          <a:blip r:embed="rId2">
            <a:extLst/>
          </a:blip>
          <a:srcRect l="12460" t="23680" r="21375" b="28811"/>
          <a:stretch/>
        </p:blipFill>
        <p:spPr>
          <a:xfrm>
            <a:off x="1341084" y="2139702"/>
            <a:ext cx="6552728" cy="25922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Picture 2" descr="http://www.oculist.net/downaton502/prof/ebook/duanes/graphics/figures/v1/073b/007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0" b="65361"/>
          <a:stretch/>
        </p:blipFill>
        <p:spPr bwMode="auto">
          <a:xfrm>
            <a:off x="3531192" y="268493"/>
            <a:ext cx="5584476" cy="158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06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ต้อกระจกชนิดอื่นๆ</a:t>
            </a:r>
          </a:p>
          <a:p>
            <a:endParaRPr lang="th-TH" dirty="0"/>
          </a:p>
        </p:txBody>
      </p:sp>
      <p:pic>
        <p:nvPicPr>
          <p:cNvPr id="9218" name="Picture 2" descr="http://bestpractice.bmj.com/best-practice/images/bp/en-gb/499-3_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62689"/>
            <a:ext cx="4907816" cy="327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25542" y="1200151"/>
            <a:ext cx="100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dirty="0" smtClean="0">
                <a:solidFill>
                  <a:schemeClr val="tx1"/>
                </a:solidFill>
              </a:rPr>
              <a:t>อุบัติเหตุ</a:t>
            </a:r>
            <a:endParaRPr lang="th-TH" sz="28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5320" y="118940"/>
            <a:ext cx="3709277" cy="25968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5341" y="2702463"/>
            <a:ext cx="3679256" cy="244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9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ต้อกระจกชนิดอื่นๆ</a:t>
            </a:r>
            <a:r>
              <a:rPr lang="en-US" dirty="0" smtClean="0"/>
              <a:t> : </a:t>
            </a:r>
            <a:r>
              <a:rPr lang="th-TH" sz="3200" dirty="0"/>
              <a:t>ยาหยอดบางชนิด</a:t>
            </a:r>
          </a:p>
          <a:p>
            <a:endParaRPr lang="th-TH" dirty="0" smtClean="0"/>
          </a:p>
          <a:p>
            <a:endParaRPr lang="th-TH" dirty="0"/>
          </a:p>
        </p:txBody>
      </p:sp>
      <p:pic>
        <p:nvPicPr>
          <p:cNvPr id="9220" name="Picture 4" descr="http://www.oculist.net/downaton502/prof/ebook/duanes/graphics/figures/v1/0730/025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7" y="1779662"/>
            <a:ext cx="4944384" cy="311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4371" y="53829"/>
            <a:ext cx="1436195" cy="35508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9283" y="3557568"/>
            <a:ext cx="2114934" cy="13403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9283" y="1471483"/>
            <a:ext cx="2114934" cy="20768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9283" y="53829"/>
            <a:ext cx="2116325" cy="14083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6154" y="3548305"/>
            <a:ext cx="1452629" cy="146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9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ต้อกระจกชนิดอื่นๆ</a:t>
            </a:r>
            <a:r>
              <a:rPr lang="en-US" dirty="0" smtClean="0"/>
              <a:t> : </a:t>
            </a:r>
            <a:r>
              <a:rPr lang="th-TH" dirty="0" smtClean="0"/>
              <a:t>เบาหวาน</a:t>
            </a:r>
          </a:p>
          <a:p>
            <a:endParaRPr lang="th-TH" dirty="0"/>
          </a:p>
        </p:txBody>
      </p:sp>
      <p:pic>
        <p:nvPicPr>
          <p:cNvPr id="9222" name="Picture 6" descr="https://farm5.staticflickr.com/4059/5080907666_9dc5cc2abf_o_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947" y="851785"/>
            <a:ext cx="3982006" cy="398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0447" t="14957" r="17106"/>
          <a:stretch/>
        </p:blipFill>
        <p:spPr>
          <a:xfrm>
            <a:off x="683568" y="1821844"/>
            <a:ext cx="3901011" cy="298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6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การรักษาต้อกระจก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การรักษาด้วยยา</a:t>
            </a:r>
          </a:p>
          <a:p>
            <a:endParaRPr lang="th-TH" dirty="0"/>
          </a:p>
        </p:txBody>
      </p:sp>
      <p:pic>
        <p:nvPicPr>
          <p:cNvPr id="12290" name="Picture 2" descr="http://img.webmd.boots.com/dtmcms/live/webmd_uk/consumer_assets/site_images/anatomy_pages/how_to_insert_eye_drops/medref_370x250_how_insert_eye_drops_hold_eyel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30175"/>
            <a:ext cx="3826967" cy="258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galinabella.files.wordpress.com/2013/05/filepicker_nwxcvhmfqksovuayhbod_pills-3734b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7493"/>
            <a:ext cx="3744416" cy="233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4.bp.blogspot.com/-160FA9MhNFk/UUpwI6dlDCI/AAAAAAAADeA/DkaTs2KInkY/s1600/her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66236"/>
            <a:ext cx="3744416" cy="225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www.clker.com/cliparts/6/b/c/4/1194985626525719339tasto_11_architetto_fran_01.svg.m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307" y="987574"/>
            <a:ext cx="3816424" cy="381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03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ต้อกระจกกับการรักษา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979712" y="1779662"/>
            <a:ext cx="5112568" cy="1224136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th-TH" sz="8000" dirty="0" smtClean="0">
                <a:solidFill>
                  <a:srgbClr val="FFC000"/>
                </a:solidFill>
              </a:rPr>
              <a:t>ไม่รักษาได้หรือไม่ </a:t>
            </a:r>
            <a:r>
              <a:rPr lang="en-US" sz="8000" dirty="0" smtClean="0">
                <a:solidFill>
                  <a:srgbClr val="FFC000"/>
                </a:solidFill>
              </a:rPr>
              <a:t>?</a:t>
            </a:r>
            <a:endParaRPr lang="th-TH" sz="8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2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ภาวะแทรกซ้อนของต้อกระจก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0482" name="Picture 2" descr="http://www.oculist.net/downaton502/prof/ebook/duanes/graphics/figures/v3/054a/001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" y="1347614"/>
            <a:ext cx="3099557" cy="20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166" y="3550908"/>
            <a:ext cx="2489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dirty="0" smtClean="0">
                <a:solidFill>
                  <a:schemeClr val="tx1"/>
                </a:solidFill>
              </a:rPr>
              <a:t>ปวดตาจากต้อหินเฉียบพลัน</a:t>
            </a:r>
            <a:endParaRPr lang="th-TH" sz="2800" dirty="0">
              <a:solidFill>
                <a:schemeClr val="tx1"/>
              </a:solidFill>
            </a:endParaRPr>
          </a:p>
        </p:txBody>
      </p:sp>
      <p:pic>
        <p:nvPicPr>
          <p:cNvPr id="20484" name="Picture 4" descr="http://img.medscape.com/pi/emed/ckb/ophthalmology/1189694-1210836-1211403-1211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430" y="1347614"/>
            <a:ext cx="3099559" cy="2066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สี่เหลี่ยมผืนผ้า 4"/>
          <p:cNvSpPr/>
          <p:nvPr/>
        </p:nvSpPr>
        <p:spPr>
          <a:xfrm>
            <a:off x="6244989" y="1336069"/>
            <a:ext cx="2791507" cy="20663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TextBox 5"/>
          <p:cNvSpPr txBox="1"/>
          <p:nvPr/>
        </p:nvSpPr>
        <p:spPr>
          <a:xfrm>
            <a:off x="3820537" y="3555514"/>
            <a:ext cx="1811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800" dirty="0" smtClean="0">
                <a:solidFill>
                  <a:schemeClr val="tx1"/>
                </a:solidFill>
              </a:rPr>
              <a:t>ม่านตาอักเสบเรื้อรัง</a:t>
            </a:r>
            <a:endParaRPr lang="th-TH" sz="28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0928" y="3601680"/>
            <a:ext cx="21948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800" dirty="0" smtClean="0">
                <a:solidFill>
                  <a:schemeClr val="tx1"/>
                </a:solidFill>
              </a:rPr>
              <a:t>สูญเสียการมองเห็นถาวร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(</a:t>
            </a:r>
            <a:r>
              <a:rPr lang="th-TH" sz="2800" dirty="0" smtClean="0">
                <a:solidFill>
                  <a:schemeClr val="tx1"/>
                </a:solidFill>
              </a:rPr>
              <a:t>ตาบอด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  <a:endParaRPr lang="th-TH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4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การรักษาต้อกระจก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การผ่าตัด และใส่เลนส์แก้วตาเทียม</a:t>
            </a:r>
          </a:p>
          <a:p>
            <a:pPr lvl="1"/>
            <a:r>
              <a:rPr lang="th-TH" dirty="0" smtClean="0"/>
              <a:t>สลายต้อกระจกด้วยคลื่นความถี่สูง</a:t>
            </a:r>
            <a:endParaRPr lang="th-TH" dirty="0"/>
          </a:p>
        </p:txBody>
      </p:sp>
      <p:pic>
        <p:nvPicPr>
          <p:cNvPr id="4" name="steps-of-cataract-surgery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67286" y="1563638"/>
            <a:ext cx="4797724" cy="3024336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185" t="14647" r="30332" b="15276"/>
          <a:stretch/>
        </p:blipFill>
        <p:spPr bwMode="auto">
          <a:xfrm>
            <a:off x="595423" y="2355726"/>
            <a:ext cx="2968465" cy="2229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63688" y="357505"/>
            <a:ext cx="5486400" cy="594066"/>
          </a:xfrm>
        </p:spPr>
        <p:txBody>
          <a:bodyPr>
            <a:normAutofit fontScale="90000"/>
          </a:bodyPr>
          <a:lstStyle/>
          <a:p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828800" y="1275607"/>
            <a:ext cx="5486400" cy="3456415"/>
          </a:xfrm>
        </p:spPr>
        <p:txBody>
          <a:bodyPr>
            <a:normAutofit/>
          </a:bodyPr>
          <a:lstStyle/>
          <a:p>
            <a:endParaRPr lang="th-TH" sz="1800" dirty="0"/>
          </a:p>
        </p:txBody>
      </p:sp>
      <p:pic>
        <p:nvPicPr>
          <p:cNvPr id="2050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28"/>
            <a:ext cx="8352928" cy="510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34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935859" y="0"/>
            <a:ext cx="7702497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defTabSz="914400">
              <a:defRPr sz="6600" b="1" i="1">
                <a:solidFill>
                  <a:srgbClr val="65158D"/>
                </a:solidFill>
                <a:effectLst>
                  <a:outerShdw blurRad="12700" dist="38100" dir="2700000" rotWithShape="0">
                    <a:srgbClr val="DDDDDD"/>
                  </a:outerShdw>
                </a:effectLst>
                <a:uFill>
                  <a:solidFill>
                    <a:srgbClr val="65158D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 i="0">
                <a:solidFill>
                  <a:srgbClr val="000000"/>
                </a:solidFill>
                <a:effectLst/>
                <a:uFillTx/>
              </a:defRPr>
            </a:pPr>
            <a:r>
              <a:rPr lang="en-US" sz="4800" b="1" i="0" dirty="0" smtClean="0">
                <a:solidFill>
                  <a:schemeClr val="tx1"/>
                </a:solidFill>
                <a:effectLst/>
                <a:uFill>
                  <a:solidFill>
                    <a:srgbClr val="65158D"/>
                  </a:solidFill>
                </a:uFill>
                <a:cs typeface="+mj-cs"/>
              </a:rPr>
              <a:t>Anatomy</a:t>
            </a:r>
            <a:endParaRPr sz="4800" b="1" i="0" dirty="0">
              <a:solidFill>
                <a:schemeClr val="tx1"/>
              </a:solidFill>
              <a:effectLst/>
              <a:uFill>
                <a:solidFill>
                  <a:srgbClr val="65158D"/>
                </a:solidFill>
              </a:uFill>
              <a:cs typeface="+mj-cs"/>
            </a:endParaRPr>
          </a:p>
        </p:txBody>
      </p:sp>
      <p:grpSp>
        <p:nvGrpSpPr>
          <p:cNvPr id="41" name="Group 41"/>
          <p:cNvGrpSpPr/>
          <p:nvPr/>
        </p:nvGrpSpPr>
        <p:grpSpPr>
          <a:xfrm>
            <a:off x="-280085" y="836915"/>
            <a:ext cx="7255898" cy="4104894"/>
            <a:chOff x="-128791" y="-200241"/>
            <a:chExt cx="7255896" cy="4316413"/>
          </a:xfrm>
        </p:grpSpPr>
        <p:pic>
          <p:nvPicPr>
            <p:cNvPr id="32" name="Eye illustr blue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990706" y="-200241"/>
              <a:ext cx="4995863" cy="431641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3" name="Shape 33"/>
            <p:cNvSpPr/>
            <p:nvPr/>
          </p:nvSpPr>
          <p:spPr>
            <a:xfrm flipV="1">
              <a:off x="3421062" y="450760"/>
              <a:ext cx="1329512" cy="165576"/>
            </a:xfrm>
            <a:prstGeom prst="line">
              <a:avLst/>
            </a:prstGeom>
            <a:noFill/>
            <a:ln w="28575" cap="flat">
              <a:solidFill>
                <a:srgbClr val="FFC000"/>
              </a:solidFill>
              <a:prstDash val="solid"/>
              <a:round/>
              <a:headEnd type="triangle" w="med" len="med"/>
            </a:ln>
            <a:effectLst>
              <a:outerShdw blurRad="63500" dist="35921" dir="2700000" rotWithShape="0">
                <a:srgbClr val="FFCC99"/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>
                <a:solidFill>
                  <a:srgbClr val="FFC000"/>
                </a:solidFill>
              </a:endParaRPr>
            </a:p>
          </p:txBody>
        </p:sp>
        <p:sp>
          <p:nvSpPr>
            <p:cNvPr id="34" name="Shape 34"/>
            <p:cNvSpPr/>
            <p:nvPr/>
          </p:nvSpPr>
          <p:spPr>
            <a:xfrm>
              <a:off x="4765517" y="117097"/>
              <a:ext cx="1846659" cy="9984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defTabSz="914400">
                <a:defRPr sz="4000" b="1">
                  <a:solidFill>
                    <a:srgbClr val="660066"/>
                  </a:solidFill>
                  <a:uFill>
                    <a:solidFill>
                      <a:srgbClr val="660066"/>
                    </a:solidFill>
                  </a:uFill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uFillTx/>
                </a:defRPr>
              </a:pPr>
              <a:r>
                <a:rPr sz="3000" b="1" dirty="0" err="1">
                  <a:solidFill>
                    <a:srgbClr val="FFC000"/>
                  </a:solidFill>
                  <a:uFill>
                    <a:solidFill>
                      <a:srgbClr val="660066"/>
                    </a:solidFill>
                  </a:uFill>
                  <a:latin typeface="Times New Roman" pitchFamily="18" charset="0"/>
                  <a:cs typeface="Times New Roman" pitchFamily="18" charset="0"/>
                </a:rPr>
                <a:t>เลนส์แก้วตา</a:t>
              </a:r>
              <a:endParaRPr sz="3000" b="1" dirty="0">
                <a:solidFill>
                  <a:srgbClr val="FFC000"/>
                </a:solidFill>
                <a:uFill>
                  <a:solidFill>
                    <a:srgbClr val="660066"/>
                  </a:solidFill>
                </a:u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Shape 36"/>
            <p:cNvSpPr/>
            <p:nvPr/>
          </p:nvSpPr>
          <p:spPr>
            <a:xfrm>
              <a:off x="-128791" y="2895375"/>
              <a:ext cx="3936974" cy="8314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/>
            <a:p>
              <a:pPr lvl="0" algn="ctr" defTabSz="914400">
                <a:defRPr sz="1800"/>
              </a:pPr>
              <a:r>
                <a:rPr sz="3000" b="1" dirty="0" err="1">
                  <a:solidFill>
                    <a:srgbClr val="FFC000"/>
                  </a:solidFill>
                  <a:uFill>
                    <a:solidFill>
                      <a:srgbClr val="660066"/>
                    </a:solidFill>
                  </a:uFill>
                  <a:latin typeface="Times New Roman" pitchFamily="18" charset="0"/>
                  <a:ea typeface="Arial"/>
                  <a:cs typeface="Times New Roman" pitchFamily="18" charset="0"/>
                  <a:sym typeface="Arial"/>
                </a:rPr>
                <a:t>แมคคูล่า</a:t>
              </a:r>
              <a:r>
                <a:rPr sz="3000" b="1" dirty="0">
                  <a:solidFill>
                    <a:srgbClr val="FFC000"/>
                  </a:solidFill>
                  <a:uFill>
                    <a:solidFill>
                      <a:srgbClr val="660066"/>
                    </a:solidFill>
                  </a:uFill>
                  <a:latin typeface="Times New Roman" pitchFamily="18" charset="0"/>
                  <a:ea typeface="Arial"/>
                  <a:cs typeface="Times New Roman" pitchFamily="18" charset="0"/>
                  <a:sym typeface="Arial"/>
                </a:rPr>
                <a:t> </a:t>
              </a:r>
              <a:r>
                <a:rPr sz="3000" b="1" dirty="0" err="1">
                  <a:solidFill>
                    <a:srgbClr val="FFC000"/>
                  </a:solidFill>
                  <a:uFill>
                    <a:solidFill>
                      <a:srgbClr val="660066"/>
                    </a:solidFill>
                  </a:uFill>
                  <a:latin typeface="Times New Roman" pitchFamily="18" charset="0"/>
                  <a:ea typeface="Arial"/>
                  <a:cs typeface="Times New Roman" pitchFamily="18" charset="0"/>
                  <a:sym typeface="Arial"/>
                </a:rPr>
                <a:t>จุดโฟกัสของ</a:t>
              </a:r>
              <a:r>
                <a:rPr sz="3000" b="1" dirty="0" err="1" smtClean="0">
                  <a:solidFill>
                    <a:srgbClr val="FFC000"/>
                  </a:solidFill>
                  <a:uFill>
                    <a:solidFill>
                      <a:srgbClr val="660066"/>
                    </a:solidFill>
                  </a:uFill>
                  <a:latin typeface="Times New Roman" pitchFamily="18" charset="0"/>
                  <a:ea typeface="Arial"/>
                  <a:cs typeface="Times New Roman" pitchFamily="18" charset="0"/>
                  <a:sym typeface="Arial"/>
                </a:rPr>
                <a:t>ภาพ</a:t>
              </a:r>
              <a:endParaRPr sz="3000" dirty="0">
                <a:solidFill>
                  <a:srgbClr val="FFC000"/>
                </a:solidFill>
                <a:uFill>
                  <a:solidFill>
                    <a:srgbClr val="660066"/>
                  </a:solidFill>
                </a:uFill>
                <a:latin typeface="Times New Roman" pitchFamily="18" charset="0"/>
                <a:ea typeface="Arial"/>
                <a:cs typeface="Times New Roman" pitchFamily="18" charset="0"/>
                <a:sym typeface="Arial"/>
              </a:endParaRPr>
            </a:p>
          </p:txBody>
        </p:sp>
        <p:sp>
          <p:nvSpPr>
            <p:cNvPr id="37" name="Shape 37"/>
            <p:cNvSpPr/>
            <p:nvPr/>
          </p:nvSpPr>
          <p:spPr>
            <a:xfrm flipV="1">
              <a:off x="1338312" y="1284149"/>
              <a:ext cx="896938" cy="1588"/>
            </a:xfrm>
            <a:prstGeom prst="line">
              <a:avLst/>
            </a:prstGeom>
            <a:noFill/>
            <a:ln w="28575" cap="flat">
              <a:solidFill>
                <a:srgbClr val="FFC000"/>
              </a:solidFill>
              <a:prstDash val="solid"/>
              <a:round/>
              <a:tailEnd type="triangle" w="med" len="med"/>
            </a:ln>
            <a:effectLst>
              <a:outerShdw blurRad="63500" dist="35921" dir="2700000" rotWithShape="0">
                <a:srgbClr val="FFCC99"/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39" name="Shape 39"/>
            <p:cNvSpPr/>
            <p:nvPr/>
          </p:nvSpPr>
          <p:spPr>
            <a:xfrm flipV="1">
              <a:off x="4097337" y="3176625"/>
              <a:ext cx="668180" cy="268250"/>
            </a:xfrm>
            <a:prstGeom prst="line">
              <a:avLst/>
            </a:prstGeom>
            <a:noFill/>
            <a:ln w="28575" cap="flat">
              <a:solidFill>
                <a:srgbClr val="FFC000"/>
              </a:solidFill>
              <a:prstDash val="solid"/>
              <a:round/>
              <a:headEnd type="triangle" w="med" len="med"/>
            </a:ln>
            <a:effectLst>
              <a:outerShdw blurRad="63500" dist="35921" dir="2700000" rotWithShape="0">
                <a:srgbClr val="FFCC99"/>
              </a:outerShdw>
            </a:effectLst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>
                <a:solidFill>
                  <a:srgbClr val="FFC000"/>
                </a:solidFill>
              </a:endParaRPr>
            </a:p>
          </p:txBody>
        </p:sp>
        <p:sp>
          <p:nvSpPr>
            <p:cNvPr id="40" name="Shape 40"/>
            <p:cNvSpPr/>
            <p:nvPr/>
          </p:nvSpPr>
          <p:spPr>
            <a:xfrm>
              <a:off x="4846032" y="2677386"/>
              <a:ext cx="2281073" cy="9984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50800" tIns="50800" rIns="50800" bIns="50800" numCol="1" anchor="t">
              <a:spAutoFit/>
            </a:bodyPr>
            <a:lstStyle>
              <a:lvl1pPr defTabSz="914400">
                <a:defRPr sz="4000" b="1">
                  <a:solidFill>
                    <a:srgbClr val="660066"/>
                  </a:solidFill>
                  <a:uFill>
                    <a:solidFill>
                      <a:srgbClr val="660066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  <a:uFillTx/>
                </a:defRPr>
              </a:pPr>
              <a:r>
                <a:rPr sz="3000" b="1" dirty="0" err="1">
                  <a:solidFill>
                    <a:srgbClr val="FFC000"/>
                  </a:solidFill>
                  <a:uFill>
                    <a:solidFill>
                      <a:srgbClr val="660066"/>
                    </a:solidFill>
                  </a:uFill>
                  <a:latin typeface="Times New Roman" pitchFamily="18" charset="0"/>
                  <a:cs typeface="Times New Roman" pitchFamily="18" charset="0"/>
                </a:rPr>
                <a:t>เส้นประสาทตา</a:t>
              </a:r>
              <a:endParaRPr sz="3000" b="1" dirty="0">
                <a:solidFill>
                  <a:srgbClr val="FFC000"/>
                </a:solidFill>
                <a:uFill>
                  <a:solidFill>
                    <a:srgbClr val="660066"/>
                  </a:solidFill>
                </a:u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Shape 42"/>
          <p:cNvSpPr/>
          <p:nvPr/>
        </p:nvSpPr>
        <p:spPr>
          <a:xfrm>
            <a:off x="412859" y="1175588"/>
            <a:ext cx="2297162" cy="748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/>
          <a:p>
            <a:pPr lvl="0" defTabSz="914400">
              <a:defRPr sz="1800"/>
            </a:pPr>
            <a:r>
              <a:rPr sz="3000" b="1" dirty="0" err="1" smtClean="0">
                <a:solidFill>
                  <a:srgbClr val="FFC000"/>
                </a:solidFill>
                <a:uFill>
                  <a:solidFill>
                    <a:srgbClr val="660066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rPr>
              <a:t>จอประสาทตา</a:t>
            </a:r>
            <a:endParaRPr sz="3000" b="1" dirty="0">
              <a:solidFill>
                <a:srgbClr val="FFC000"/>
              </a:solidFill>
              <a:uFill>
                <a:solidFill>
                  <a:srgbClr val="660066"/>
                </a:solidFill>
              </a:u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" name="Shape 43"/>
          <p:cNvSpPr/>
          <p:nvPr/>
        </p:nvSpPr>
        <p:spPr>
          <a:xfrm>
            <a:off x="2792871" y="2228236"/>
            <a:ext cx="1728037" cy="964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sz="4000" b="1">
                <a:solidFill>
                  <a:srgbClr val="FFCC99"/>
                </a:solidFill>
                <a:uFill>
                  <a:solidFill>
                    <a:srgbClr val="FFCC99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4000" b="1" dirty="0" err="1">
                <a:solidFill>
                  <a:schemeClr val="bg1"/>
                </a:solidFill>
                <a:uFill>
                  <a:solidFill>
                    <a:srgbClr val="FFCC99"/>
                  </a:solidFill>
                </a:uFill>
              </a:rPr>
              <a:t>น้ำวุ้นตา</a:t>
            </a:r>
            <a:endParaRPr sz="4000" b="1" dirty="0">
              <a:solidFill>
                <a:schemeClr val="bg1"/>
              </a:solidFill>
              <a:uFill>
                <a:solidFill>
                  <a:srgbClr val="FFCC99"/>
                </a:solidFill>
              </a:uFill>
            </a:endParaRPr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 flipV="1">
            <a:off x="3347864" y="3367826"/>
            <a:ext cx="180000" cy="447631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047" y="1116934"/>
            <a:ext cx="2858860" cy="1942633"/>
          </a:xfrm>
          <a:prstGeom prst="rect">
            <a:avLst/>
          </a:prstGeom>
        </p:spPr>
      </p:pic>
      <p:pic>
        <p:nvPicPr>
          <p:cNvPr id="16386" name="Picture 2" descr="ผลการค้นหารูปภาพสำหรับ catarac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" t="23986" r="52293" b="8814"/>
          <a:stretch/>
        </p:blipFill>
        <p:spPr bwMode="auto">
          <a:xfrm>
            <a:off x="6186645" y="3066086"/>
            <a:ext cx="3053025" cy="195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02747" y="434937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11560" y="1275606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General preparation.</a:t>
            </a:r>
          </a:p>
          <a:p>
            <a:r>
              <a:rPr lang="en-US" sz="1800" dirty="0"/>
              <a:t>Ocular preparation.</a:t>
            </a:r>
            <a:endParaRPr lang="th-TH" sz="1800" dirty="0"/>
          </a:p>
        </p:txBody>
      </p:sp>
      <p:pic>
        <p:nvPicPr>
          <p:cNvPr id="1026" name="Picture 2" descr="ผลการค้นหารูปภาพสำหรับ cataract surgery prepara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0" t="7380" r="7084"/>
          <a:stretch/>
        </p:blipFill>
        <p:spPr bwMode="auto">
          <a:xfrm>
            <a:off x="502747" y="2077042"/>
            <a:ext cx="3925506" cy="2870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001" y="2100636"/>
            <a:ext cx="4035408" cy="284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50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380899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11560" y="1239523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General preparation.</a:t>
            </a:r>
          </a:p>
          <a:p>
            <a:pPr lvl="1"/>
            <a:r>
              <a:rPr lang="en-US" sz="1650" dirty="0"/>
              <a:t>Vital sign</a:t>
            </a:r>
          </a:p>
          <a:p>
            <a:pPr lvl="2"/>
            <a:r>
              <a:rPr lang="en-US" sz="1500" dirty="0"/>
              <a:t>BP &lt; 160/90</a:t>
            </a:r>
            <a:endParaRPr lang="th-TH" sz="1500" dirty="0"/>
          </a:p>
        </p:txBody>
      </p:sp>
      <p:pic>
        <p:nvPicPr>
          <p:cNvPr id="4098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5"/>
          <a:stretch/>
        </p:blipFill>
        <p:spPr bwMode="auto">
          <a:xfrm>
            <a:off x="900238" y="2331594"/>
            <a:ext cx="2213600" cy="262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6" r="3031"/>
          <a:stretch/>
        </p:blipFill>
        <p:spPr bwMode="auto">
          <a:xfrm>
            <a:off x="3275856" y="2331594"/>
            <a:ext cx="2226770" cy="262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77932"/>
            <a:ext cx="3212168" cy="218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ผลการค้นหารูปภาพ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639" y="3102653"/>
            <a:ext cx="3194657" cy="163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82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339502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55576" y="1241326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General preparation.</a:t>
            </a:r>
          </a:p>
          <a:p>
            <a:pPr lvl="1"/>
            <a:r>
              <a:rPr lang="en-US" sz="1650" dirty="0"/>
              <a:t>Vital sign</a:t>
            </a:r>
          </a:p>
          <a:p>
            <a:pPr lvl="2"/>
            <a:r>
              <a:rPr lang="en-US" sz="1500" dirty="0"/>
              <a:t>BP &lt; 160/90</a:t>
            </a:r>
            <a:endParaRPr lang="th-TH" sz="1500" dirty="0"/>
          </a:p>
        </p:txBody>
      </p:sp>
      <p:pic>
        <p:nvPicPr>
          <p:cNvPr id="3074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5"/>
          <a:stretch/>
        </p:blipFill>
        <p:spPr bwMode="auto">
          <a:xfrm>
            <a:off x="4788024" y="2230925"/>
            <a:ext cx="3896922" cy="264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9" r="21614" b="12500"/>
          <a:stretch/>
        </p:blipFill>
        <p:spPr bwMode="auto">
          <a:xfrm>
            <a:off x="459356" y="2272910"/>
            <a:ext cx="3946942" cy="26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03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458257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55576" y="1275606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General preparation.</a:t>
            </a:r>
          </a:p>
          <a:p>
            <a:pPr lvl="1"/>
            <a:r>
              <a:rPr lang="en-US" sz="1650" dirty="0"/>
              <a:t>Vital sign</a:t>
            </a:r>
          </a:p>
          <a:p>
            <a:pPr lvl="2"/>
            <a:r>
              <a:rPr lang="en-US" sz="1500" dirty="0"/>
              <a:t>BP &lt; 160/90</a:t>
            </a:r>
            <a:endParaRPr lang="th-TH" sz="1500" dirty="0"/>
          </a:p>
        </p:txBody>
      </p:sp>
      <p:pic>
        <p:nvPicPr>
          <p:cNvPr id="5122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0" t="2145" r="20421" b="22076"/>
          <a:stretch/>
        </p:blipFill>
        <p:spPr bwMode="auto">
          <a:xfrm>
            <a:off x="2723422" y="2306535"/>
            <a:ext cx="2916324" cy="265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ผลการค้นหารูปภาพสำหรับ eye anatom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 r="19729"/>
          <a:stretch/>
        </p:blipFill>
        <p:spPr bwMode="auto">
          <a:xfrm rot="5400000">
            <a:off x="21912" y="2312413"/>
            <a:ext cx="2658047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53878" t="5809" r="4972" b="15893"/>
          <a:stretch/>
        </p:blipFill>
        <p:spPr>
          <a:xfrm>
            <a:off x="5652120" y="137015"/>
            <a:ext cx="3372802" cy="48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3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81879" y="411510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67544" y="1131590"/>
            <a:ext cx="5486400" cy="3456415"/>
          </a:xfrm>
        </p:spPr>
        <p:txBody>
          <a:bodyPr>
            <a:normAutofit/>
          </a:bodyPr>
          <a:lstStyle/>
          <a:p>
            <a:r>
              <a:rPr lang="en-US" sz="2400" dirty="0"/>
              <a:t>General preparation.</a:t>
            </a:r>
          </a:p>
          <a:p>
            <a:pPr lvl="1"/>
            <a:r>
              <a:rPr lang="en-US" sz="2000" dirty="0"/>
              <a:t>Blood sugar</a:t>
            </a:r>
          </a:p>
          <a:p>
            <a:pPr lvl="2"/>
            <a:r>
              <a:rPr lang="en-US" sz="1800" dirty="0" smtClean="0"/>
              <a:t>Keep &lt; 200 mg%</a:t>
            </a:r>
          </a:p>
          <a:p>
            <a:pPr lvl="1"/>
            <a:r>
              <a:rPr lang="en-US" sz="2000" dirty="0" smtClean="0"/>
              <a:t>Hyperglycemia</a:t>
            </a:r>
          </a:p>
          <a:p>
            <a:pPr lvl="2"/>
            <a:r>
              <a:rPr lang="en-US" sz="1800" dirty="0" smtClean="0"/>
              <a:t>Delay wound healing rate.</a:t>
            </a:r>
          </a:p>
          <a:p>
            <a:pPr lvl="2"/>
            <a:r>
              <a:rPr lang="en-US" sz="1800" dirty="0" smtClean="0"/>
              <a:t>Decrease ocular immune response 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th-TH" dirty="0"/>
          </a:p>
        </p:txBody>
      </p:sp>
      <p:pic>
        <p:nvPicPr>
          <p:cNvPr id="7170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38" r="12975" b="9391"/>
          <a:stretch/>
        </p:blipFill>
        <p:spPr bwMode="auto">
          <a:xfrm>
            <a:off x="6879983" y="123478"/>
            <a:ext cx="2174515" cy="290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037" y="3024667"/>
            <a:ext cx="2970330" cy="197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5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2" y="343497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62270" y="1169217"/>
            <a:ext cx="5486400" cy="3456415"/>
          </a:xfrm>
        </p:spPr>
        <p:txBody>
          <a:bodyPr>
            <a:normAutofit/>
          </a:bodyPr>
          <a:lstStyle/>
          <a:p>
            <a:r>
              <a:rPr lang="en-US" sz="2800" dirty="0"/>
              <a:t>General preparation.</a:t>
            </a:r>
          </a:p>
          <a:p>
            <a:pPr lvl="1"/>
            <a:r>
              <a:rPr lang="en-US" sz="2400" dirty="0"/>
              <a:t>COPD and asthma.</a:t>
            </a:r>
          </a:p>
          <a:p>
            <a:pPr lvl="2"/>
            <a:r>
              <a:rPr lang="en-US" sz="1800" dirty="0"/>
              <a:t>Cough suppressant </a:t>
            </a:r>
          </a:p>
          <a:p>
            <a:pPr lvl="2"/>
            <a:r>
              <a:rPr lang="en-US" sz="1800" dirty="0" err="1"/>
              <a:t>Berodual</a:t>
            </a:r>
            <a:r>
              <a:rPr lang="en-US" sz="1800" dirty="0"/>
              <a:t> 1 NB before go to OR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th-TH" dirty="0"/>
          </a:p>
        </p:txBody>
      </p:sp>
      <p:sp>
        <p:nvSpPr>
          <p:cNvPr id="4" name="AutoShape 2" descr="ผลการค้นหารูปภาพสำหรับ nebulizer"/>
          <p:cNvSpPr>
            <a:spLocks noChangeAspect="1" noChangeArrowheads="1"/>
          </p:cNvSpPr>
          <p:nvPr/>
        </p:nvSpPr>
        <p:spPr bwMode="auto">
          <a:xfrm>
            <a:off x="1285875" y="-159544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sp>
        <p:nvSpPr>
          <p:cNvPr id="5" name="AutoShape 4" descr="ผลการค้นหารูปภาพสำหรับ nebulizer"/>
          <p:cNvSpPr>
            <a:spLocks noChangeAspect="1" noChangeArrowheads="1"/>
          </p:cNvSpPr>
          <p:nvPr/>
        </p:nvSpPr>
        <p:spPr bwMode="auto">
          <a:xfrm>
            <a:off x="1400175" y="-45244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8198" name="Picture 6" descr="ผลการค้นหารูปภาพสำหรับ nebuliz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59" y="2882468"/>
            <a:ext cx="2261031" cy="226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ผลการค้นหารูปภาพ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410" y="2817292"/>
            <a:ext cx="3312224" cy="2318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48" y="320999"/>
            <a:ext cx="3524265" cy="469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09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55809" y="483518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83598" y="1275606"/>
            <a:ext cx="6292658" cy="3456415"/>
          </a:xfrm>
        </p:spPr>
        <p:txBody>
          <a:bodyPr>
            <a:normAutofit/>
          </a:bodyPr>
          <a:lstStyle/>
          <a:p>
            <a:r>
              <a:rPr lang="en-US" sz="1800" dirty="0"/>
              <a:t>Patient co-operation</a:t>
            </a:r>
          </a:p>
          <a:p>
            <a:pPr lvl="1"/>
            <a:r>
              <a:rPr lang="en-US" sz="1650" dirty="0"/>
              <a:t> Factors limiting the patient’s ability to cooperate in </a:t>
            </a:r>
            <a:r>
              <a:rPr lang="en-US" sz="1650" dirty="0" smtClean="0"/>
              <a:t>the operating </a:t>
            </a:r>
            <a:r>
              <a:rPr lang="en-US" sz="1650" dirty="0"/>
              <a:t>room or to lie comfortably on the operating room table</a:t>
            </a:r>
          </a:p>
          <a:p>
            <a:pPr lvl="2"/>
            <a:r>
              <a:rPr lang="en-US" sz="1500" dirty="0"/>
              <a:t>Deafness.</a:t>
            </a:r>
          </a:p>
          <a:p>
            <a:pPr lvl="2"/>
            <a:r>
              <a:rPr lang="en-US" sz="1500" dirty="0"/>
              <a:t>Language barriers.</a:t>
            </a:r>
          </a:p>
          <a:p>
            <a:pPr lvl="2"/>
            <a:r>
              <a:rPr lang="en-US" sz="1500" dirty="0"/>
              <a:t>Dementia.</a:t>
            </a:r>
          </a:p>
        </p:txBody>
      </p:sp>
      <p:pic>
        <p:nvPicPr>
          <p:cNvPr id="1026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73"/>
          <a:stretch/>
        </p:blipFill>
        <p:spPr bwMode="auto">
          <a:xfrm>
            <a:off x="4822037" y="2686488"/>
            <a:ext cx="4047198" cy="224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ผลการค้นหารูปภาพสำหรับ dement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0" r="11111" b="4656"/>
          <a:stretch/>
        </p:blipFill>
        <p:spPr bwMode="auto">
          <a:xfrm>
            <a:off x="6564979" y="780551"/>
            <a:ext cx="2304256" cy="150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73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402194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83568" y="1307638"/>
            <a:ext cx="5486400" cy="3456415"/>
          </a:xfrm>
        </p:spPr>
        <p:txBody>
          <a:bodyPr>
            <a:normAutofit/>
          </a:bodyPr>
          <a:lstStyle/>
          <a:p>
            <a:r>
              <a:rPr lang="en-US" sz="2400" dirty="0"/>
              <a:t>Patient co-operation</a:t>
            </a:r>
          </a:p>
          <a:p>
            <a:pPr lvl="2"/>
            <a:r>
              <a:rPr lang="en-US" sz="1800" dirty="0" smtClean="0"/>
              <a:t>Claustrophobia</a:t>
            </a:r>
            <a:r>
              <a:rPr lang="en-US" sz="1800" dirty="0"/>
              <a:t>.</a:t>
            </a:r>
          </a:p>
          <a:p>
            <a:pPr lvl="2"/>
            <a:r>
              <a:rPr lang="en-US" sz="1800" dirty="0"/>
              <a:t>Restless legs syndrome.</a:t>
            </a:r>
          </a:p>
          <a:p>
            <a:pPr lvl="2"/>
            <a:r>
              <a:rPr lang="en-US" sz="1800" dirty="0"/>
              <a:t>Head tremor.</a:t>
            </a:r>
          </a:p>
          <a:p>
            <a:pPr lvl="2"/>
            <a:r>
              <a:rPr lang="en-US" sz="1800" dirty="0"/>
              <a:t>Musculoskeletal disorders.</a:t>
            </a:r>
            <a:endParaRPr lang="th-TH" sz="1800" dirty="0"/>
          </a:p>
        </p:txBody>
      </p:sp>
      <p:pic>
        <p:nvPicPr>
          <p:cNvPr id="2050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839" y="143283"/>
            <a:ext cx="3750161" cy="5000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43" y="3227189"/>
            <a:ext cx="2443849" cy="178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076533"/>
            <a:ext cx="1277251" cy="199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2" y="392074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39552" y="1203598"/>
            <a:ext cx="5486400" cy="3456415"/>
          </a:xfrm>
        </p:spPr>
        <p:txBody>
          <a:bodyPr>
            <a:noAutofit/>
          </a:bodyPr>
          <a:lstStyle/>
          <a:p>
            <a:r>
              <a:rPr lang="en-US" sz="2400" dirty="0"/>
              <a:t>Medication</a:t>
            </a:r>
          </a:p>
          <a:p>
            <a:pPr lvl="1"/>
            <a:r>
              <a:rPr lang="en-US" sz="2000" dirty="0"/>
              <a:t>Antiplatelet</a:t>
            </a:r>
          </a:p>
          <a:p>
            <a:pPr lvl="2"/>
            <a:r>
              <a:rPr lang="en-US" sz="1800" dirty="0"/>
              <a:t>Off </a:t>
            </a:r>
            <a:r>
              <a:rPr lang="en-US" sz="1800" u="sng" dirty="0"/>
              <a:t> &gt;</a:t>
            </a:r>
            <a:r>
              <a:rPr lang="en-US" sz="1800" dirty="0"/>
              <a:t> 7 days</a:t>
            </a:r>
          </a:p>
          <a:p>
            <a:pPr lvl="1"/>
            <a:r>
              <a:rPr lang="en-US" sz="2000" dirty="0"/>
              <a:t>COPD</a:t>
            </a:r>
          </a:p>
          <a:p>
            <a:pPr lvl="2"/>
            <a:r>
              <a:rPr lang="en-US" sz="1800" dirty="0" err="1"/>
              <a:t>Berodual</a:t>
            </a:r>
            <a:r>
              <a:rPr lang="en-US" sz="1800" dirty="0"/>
              <a:t> 1 NB </a:t>
            </a:r>
            <a:r>
              <a:rPr lang="en-US" sz="1800" dirty="0" err="1"/>
              <a:t>befor</a:t>
            </a:r>
            <a:r>
              <a:rPr lang="en-US" sz="1800" dirty="0"/>
              <a:t> go to OR</a:t>
            </a:r>
          </a:p>
          <a:p>
            <a:pPr lvl="2"/>
            <a:r>
              <a:rPr lang="en-US" sz="1800" dirty="0"/>
              <a:t>Cough </a:t>
            </a:r>
            <a:r>
              <a:rPr lang="en-US" sz="1800" dirty="0" err="1"/>
              <a:t>supressant</a:t>
            </a:r>
            <a:r>
              <a:rPr lang="en-US" sz="1800" dirty="0"/>
              <a:t> </a:t>
            </a:r>
          </a:p>
          <a:p>
            <a:pPr lvl="1"/>
            <a:r>
              <a:rPr lang="en-US" sz="2000" dirty="0"/>
              <a:t>DM, HT</a:t>
            </a:r>
          </a:p>
          <a:p>
            <a:pPr lvl="2"/>
            <a:r>
              <a:rPr lang="en-US" sz="1800" dirty="0"/>
              <a:t>Continue med.</a:t>
            </a:r>
          </a:p>
          <a:p>
            <a:pPr lvl="2"/>
            <a:r>
              <a:rPr lang="en-US" sz="1800" dirty="0"/>
              <a:t>Keep </a:t>
            </a:r>
          </a:p>
          <a:p>
            <a:pPr lvl="3"/>
            <a:r>
              <a:rPr lang="en-US" sz="1600" dirty="0"/>
              <a:t>BP &lt; 160/90</a:t>
            </a:r>
          </a:p>
          <a:p>
            <a:pPr lvl="3"/>
            <a:r>
              <a:rPr lang="en-US" sz="1600" dirty="0"/>
              <a:t>DTX &lt; 200</a:t>
            </a:r>
            <a:endParaRPr lang="th-TH" sz="1600" dirty="0"/>
          </a:p>
        </p:txBody>
      </p:sp>
      <p:pic>
        <p:nvPicPr>
          <p:cNvPr id="4098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466466"/>
            <a:ext cx="3423161" cy="256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23734"/>
            <a:ext cx="3423161" cy="212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19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05839" y="519523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827584" y="1319999"/>
            <a:ext cx="5486400" cy="3456415"/>
          </a:xfrm>
        </p:spPr>
        <p:txBody>
          <a:bodyPr>
            <a:normAutofit/>
          </a:bodyPr>
          <a:lstStyle/>
          <a:p>
            <a:r>
              <a:rPr lang="en-US" sz="2400" dirty="0"/>
              <a:t>Medication</a:t>
            </a:r>
          </a:p>
          <a:p>
            <a:pPr lvl="1"/>
            <a:r>
              <a:rPr lang="en-US" sz="2000" dirty="0"/>
              <a:t>Antiplatelet</a:t>
            </a:r>
          </a:p>
          <a:p>
            <a:pPr lvl="2"/>
            <a:r>
              <a:rPr lang="en-US" sz="1800" dirty="0"/>
              <a:t>Off </a:t>
            </a:r>
            <a:r>
              <a:rPr lang="en-US" sz="1800" u="sng" dirty="0"/>
              <a:t> &gt;</a:t>
            </a:r>
            <a:r>
              <a:rPr lang="en-US" sz="1800" dirty="0"/>
              <a:t> 7 days</a:t>
            </a:r>
          </a:p>
        </p:txBody>
      </p:sp>
      <p:pic>
        <p:nvPicPr>
          <p:cNvPr id="4100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892" y="329889"/>
            <a:ext cx="3185339" cy="198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380" y="2478466"/>
            <a:ext cx="3482090" cy="262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0547"/>
            <a:ext cx="3414397" cy="25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6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โรคต้อกระจก </a:t>
            </a:r>
            <a:r>
              <a:rPr lang="en-US" dirty="0" smtClean="0"/>
              <a:t>(Cataract)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dirty="0" smtClean="0"/>
              <a:t>ภาวะขุ่นขาวของเลนส์แก้วตา</a:t>
            </a:r>
          </a:p>
          <a:p>
            <a:r>
              <a:rPr lang="th-TH" sz="3200" dirty="0" smtClean="0"/>
              <a:t>อุบัติการณ์</a:t>
            </a:r>
          </a:p>
          <a:p>
            <a:pPr lvl="1"/>
            <a:r>
              <a:rPr lang="th-TH" sz="2800" dirty="0" smtClean="0"/>
              <a:t>พบได้ร้อยละ 15 ในประชากรทั่วไป</a:t>
            </a:r>
          </a:p>
          <a:p>
            <a:r>
              <a:rPr lang="th-TH" sz="3200" dirty="0" smtClean="0"/>
              <a:t>ความสำคัญ</a:t>
            </a:r>
          </a:p>
          <a:p>
            <a:pPr lvl="1"/>
            <a:r>
              <a:rPr lang="th-TH" sz="2800" dirty="0" smtClean="0"/>
              <a:t>เป็นสาเหตุอันดับ 1 ของการสูญเสียการมองเห็น</a:t>
            </a:r>
          </a:p>
          <a:p>
            <a:pPr lvl="1"/>
            <a:endParaRPr lang="th-TH" dirty="0" smtClean="0"/>
          </a:p>
          <a:p>
            <a:endParaRPr lang="th-TH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339502"/>
            <a:ext cx="3672408" cy="460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8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63688" y="357505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828800" y="1275607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Medication</a:t>
            </a:r>
          </a:p>
          <a:p>
            <a:pPr lvl="1"/>
            <a:r>
              <a:rPr lang="en-US" sz="1650" dirty="0"/>
              <a:t>Antiplatelet</a:t>
            </a:r>
          </a:p>
          <a:p>
            <a:pPr lvl="2"/>
            <a:r>
              <a:rPr lang="en-US" sz="1500" dirty="0"/>
              <a:t>Off </a:t>
            </a:r>
            <a:r>
              <a:rPr lang="en-US" sz="1500" u="sng" dirty="0"/>
              <a:t> &gt;</a:t>
            </a:r>
            <a:r>
              <a:rPr lang="en-US" sz="1500" dirty="0"/>
              <a:t> 7 days</a:t>
            </a:r>
          </a:p>
        </p:txBody>
      </p:sp>
      <p:pic>
        <p:nvPicPr>
          <p:cNvPr id="4100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194" y="519522"/>
            <a:ext cx="2519315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-29" r="10663" b="29"/>
          <a:stretch/>
        </p:blipFill>
        <p:spPr bwMode="auto">
          <a:xfrm>
            <a:off x="1547664" y="2575206"/>
            <a:ext cx="290842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1" b="6951"/>
          <a:stretch/>
        </p:blipFill>
        <p:spPr bwMode="auto">
          <a:xfrm>
            <a:off x="4718221" y="2575206"/>
            <a:ext cx="293951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82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8682" y="470029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48682" y="1275606"/>
            <a:ext cx="7567734" cy="3456415"/>
          </a:xfrm>
        </p:spPr>
        <p:txBody>
          <a:bodyPr>
            <a:normAutofit/>
          </a:bodyPr>
          <a:lstStyle/>
          <a:p>
            <a:r>
              <a:rPr lang="en-US" sz="2800" dirty="0"/>
              <a:t>Medication</a:t>
            </a:r>
          </a:p>
          <a:p>
            <a:pPr lvl="1"/>
            <a:r>
              <a:rPr lang="el-GR" sz="2400" dirty="0"/>
              <a:t> α1</a:t>
            </a:r>
            <a:r>
              <a:rPr lang="en-US" sz="2400" dirty="0"/>
              <a:t>a- adrenergic antagonist medications</a:t>
            </a:r>
          </a:p>
          <a:p>
            <a:pPr lvl="2"/>
            <a:r>
              <a:rPr lang="en-US" sz="2000" dirty="0" err="1" smtClean="0"/>
              <a:t>Prazosin,terazosin,doxazosin,and</a:t>
            </a:r>
            <a:r>
              <a:rPr lang="en-US" sz="2000" dirty="0" smtClean="0"/>
              <a:t> </a:t>
            </a:r>
            <a:r>
              <a:rPr lang="en-US" sz="2000" dirty="0" err="1"/>
              <a:t>tamsulosin</a:t>
            </a:r>
            <a:r>
              <a:rPr lang="en-US" sz="2000" dirty="0"/>
              <a:t>.</a:t>
            </a:r>
          </a:p>
          <a:p>
            <a:pPr lvl="3"/>
            <a:r>
              <a:rPr lang="en-US" sz="1800" dirty="0"/>
              <a:t>Floppy iris syndrome</a:t>
            </a:r>
          </a:p>
          <a:p>
            <a:pPr lvl="1"/>
            <a:r>
              <a:rPr lang="en-US" sz="2400" dirty="0"/>
              <a:t>Herbal</a:t>
            </a:r>
          </a:p>
          <a:p>
            <a:pPr lvl="2"/>
            <a:r>
              <a:rPr lang="en-US" sz="2000" dirty="0" err="1"/>
              <a:t>gingo</a:t>
            </a:r>
            <a:endParaRPr lang="en-US" sz="2000" dirty="0"/>
          </a:p>
        </p:txBody>
      </p:sp>
      <p:pic>
        <p:nvPicPr>
          <p:cNvPr id="7170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421" y="123478"/>
            <a:ext cx="2232248" cy="16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8" r="32497"/>
          <a:stretch/>
        </p:blipFill>
        <p:spPr bwMode="auto">
          <a:xfrm rot="16200000">
            <a:off x="3660639" y="2794166"/>
            <a:ext cx="1959715" cy="233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9"/>
          <a:stretch/>
        </p:blipFill>
        <p:spPr bwMode="auto">
          <a:xfrm>
            <a:off x="5946537" y="2849790"/>
            <a:ext cx="3039132" cy="222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63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94" y="186442"/>
            <a:ext cx="5346594" cy="490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ลูกศรเชื่อมต่อแบบตรง 5"/>
          <p:cNvCxnSpPr/>
          <p:nvPr/>
        </p:nvCxnSpPr>
        <p:spPr>
          <a:xfrm>
            <a:off x="1817694" y="2733768"/>
            <a:ext cx="5346594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27784" y="2895251"/>
            <a:ext cx="972108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900" dirty="0"/>
              <a:t>11 mm</a:t>
            </a:r>
            <a:endParaRPr lang="th-TH" sz="900" dirty="0"/>
          </a:p>
        </p:txBody>
      </p:sp>
      <p:cxnSp>
        <p:nvCxnSpPr>
          <p:cNvPr id="9" name="ลูกศรเชื่อมต่อแบบตรง 8"/>
          <p:cNvCxnSpPr/>
          <p:nvPr/>
        </p:nvCxnSpPr>
        <p:spPr>
          <a:xfrm flipV="1">
            <a:off x="3761910" y="2630780"/>
            <a:ext cx="1458162" cy="10505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896425" y="2085696"/>
            <a:ext cx="945105" cy="23083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900" dirty="0"/>
              <a:t>3 mm</a:t>
            </a:r>
            <a:endParaRPr lang="th-TH" sz="900" dirty="0"/>
          </a:p>
        </p:txBody>
      </p:sp>
    </p:spTree>
    <p:extLst>
      <p:ext uri="{BB962C8B-B14F-4D97-AF65-F5344CB8AC3E}">
        <p14:creationId xmlns:p14="http://schemas.microsoft.com/office/powerpoint/2010/main" val="184455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9" t="14265" r="14286" b="12918"/>
          <a:stretch/>
        </p:blipFill>
        <p:spPr bwMode="auto">
          <a:xfrm>
            <a:off x="1740704" y="87474"/>
            <a:ext cx="5514839" cy="505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ลูกศรเชื่อมต่อแบบตรง 4"/>
          <p:cNvCxnSpPr/>
          <p:nvPr/>
        </p:nvCxnSpPr>
        <p:spPr>
          <a:xfrm>
            <a:off x="2087724" y="2733768"/>
            <a:ext cx="5076564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627784" y="2895251"/>
            <a:ext cx="972108" cy="2308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11 mm</a:t>
            </a:r>
            <a:endParaRPr lang="th-TH" sz="900" dirty="0"/>
          </a:p>
        </p:txBody>
      </p:sp>
      <p:cxnSp>
        <p:nvCxnSpPr>
          <p:cNvPr id="7" name="ลูกศรเชื่อมต่อแบบตรง 6"/>
          <p:cNvCxnSpPr/>
          <p:nvPr/>
        </p:nvCxnSpPr>
        <p:spPr>
          <a:xfrm>
            <a:off x="2735796" y="2615488"/>
            <a:ext cx="3726414" cy="15293"/>
          </a:xfrm>
          <a:prstGeom prst="straightConnector1">
            <a:avLst/>
          </a:prstGeom>
          <a:ln w="38100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896425" y="2085696"/>
            <a:ext cx="945105" cy="23083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9 mm</a:t>
            </a:r>
            <a:endParaRPr lang="th-TH" sz="900" dirty="0"/>
          </a:p>
        </p:txBody>
      </p:sp>
    </p:spTree>
    <p:extLst>
      <p:ext uri="{BB962C8B-B14F-4D97-AF65-F5344CB8AC3E}">
        <p14:creationId xmlns:p14="http://schemas.microsoft.com/office/powerpoint/2010/main" val="93934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296839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67544" y="1094879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Pre – op eye drop</a:t>
            </a:r>
          </a:p>
          <a:p>
            <a:pPr lvl="1"/>
            <a:r>
              <a:rPr lang="en-US" sz="1650" dirty="0"/>
              <a:t>Routine </a:t>
            </a:r>
          </a:p>
          <a:p>
            <a:pPr lvl="2"/>
            <a:r>
              <a:rPr lang="en-US" sz="1500" dirty="0"/>
              <a:t>Poly – </a:t>
            </a:r>
            <a:r>
              <a:rPr lang="en-US" sz="1500" dirty="0" err="1"/>
              <a:t>oph</a:t>
            </a:r>
            <a:r>
              <a:rPr lang="en-US" sz="1500" dirty="0"/>
              <a:t> : 1 </a:t>
            </a:r>
            <a:r>
              <a:rPr lang="en-US" sz="1500" dirty="0" err="1"/>
              <a:t>hr</a:t>
            </a:r>
            <a:r>
              <a:rPr lang="en-US" sz="1500" dirty="0"/>
              <a:t> pre - op</a:t>
            </a:r>
          </a:p>
          <a:p>
            <a:pPr lvl="2"/>
            <a:r>
              <a:rPr lang="en-US" sz="1500" dirty="0"/>
              <a:t>1% </a:t>
            </a:r>
            <a:r>
              <a:rPr lang="en-US" sz="1500" dirty="0" err="1"/>
              <a:t>Mydreacyl</a:t>
            </a:r>
            <a:endParaRPr lang="en-US" sz="1500" dirty="0"/>
          </a:p>
          <a:p>
            <a:pPr lvl="3"/>
            <a:r>
              <a:rPr lang="en-US" sz="1350" dirty="0" err="1"/>
              <a:t>Mydriasis</a:t>
            </a:r>
            <a:r>
              <a:rPr lang="en-US" sz="1350" dirty="0"/>
              <a:t> is produced within 15-30 minutes.</a:t>
            </a:r>
          </a:p>
          <a:p>
            <a:pPr lvl="3"/>
            <a:r>
              <a:rPr lang="en-US" sz="1350" dirty="0"/>
              <a:t>Duration of activity is approximately 3-8 hours.</a:t>
            </a:r>
          </a:p>
          <a:p>
            <a:pPr lvl="3"/>
            <a:r>
              <a:rPr lang="en-US" sz="1350" dirty="0"/>
              <a:t>1.5 </a:t>
            </a:r>
            <a:r>
              <a:rPr lang="en-US" sz="1350" dirty="0" err="1"/>
              <a:t>hr</a:t>
            </a:r>
            <a:r>
              <a:rPr lang="en-US" sz="1350" dirty="0"/>
              <a:t> before operation</a:t>
            </a:r>
          </a:p>
          <a:p>
            <a:pPr lvl="1"/>
            <a:endParaRPr lang="en-US" sz="1650" dirty="0"/>
          </a:p>
          <a:p>
            <a:pPr lvl="2"/>
            <a:endParaRPr lang="th-TH" sz="1500" dirty="0"/>
          </a:p>
        </p:txBody>
      </p:sp>
      <p:pic>
        <p:nvPicPr>
          <p:cNvPr id="8194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76" b="10980"/>
          <a:stretch/>
        </p:blipFill>
        <p:spPr bwMode="auto">
          <a:xfrm>
            <a:off x="5814138" y="296839"/>
            <a:ext cx="2657725" cy="263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944" y="3125797"/>
            <a:ext cx="2106234" cy="188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7814"/>
            <a:ext cx="2052228" cy="188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6" t="20627" r="46437" b="28016"/>
          <a:stretch/>
        </p:blipFill>
        <p:spPr bwMode="auto">
          <a:xfrm>
            <a:off x="3218153" y="3149589"/>
            <a:ext cx="2037410" cy="188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0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5212" y="412399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828800" y="1275607"/>
            <a:ext cx="5486400" cy="3456415"/>
          </a:xfrm>
        </p:spPr>
        <p:txBody>
          <a:bodyPr>
            <a:normAutofit/>
          </a:bodyPr>
          <a:lstStyle/>
          <a:p>
            <a:pPr lvl="1"/>
            <a:endParaRPr lang="en-US" sz="1650" dirty="0"/>
          </a:p>
          <a:p>
            <a:pPr lvl="2"/>
            <a:endParaRPr lang="th-TH" sz="1500" dirty="0"/>
          </a:p>
        </p:txBody>
      </p:sp>
      <p:pic>
        <p:nvPicPr>
          <p:cNvPr id="8200" name="Picture 8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6" t="20627" r="46437" b="28016"/>
          <a:stretch/>
        </p:blipFill>
        <p:spPr bwMode="auto">
          <a:xfrm>
            <a:off x="0" y="1340278"/>
            <a:ext cx="2919556" cy="270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814" y="1340278"/>
            <a:ext cx="3033667" cy="2697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2"/>
          <a:stretch/>
        </p:blipFill>
        <p:spPr bwMode="auto">
          <a:xfrm>
            <a:off x="6051612" y="1326380"/>
            <a:ext cx="2911590" cy="271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79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1560" y="411510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11560" y="1203598"/>
            <a:ext cx="5486400" cy="3456415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Pre – op eye drop</a:t>
            </a:r>
          </a:p>
          <a:p>
            <a:pPr lvl="1"/>
            <a:r>
              <a:rPr lang="en-US" sz="2400" dirty="0"/>
              <a:t>Specific condition</a:t>
            </a:r>
          </a:p>
          <a:p>
            <a:pPr lvl="2"/>
            <a:r>
              <a:rPr lang="en-US" sz="2000" dirty="0"/>
              <a:t>Anti-glaucoma</a:t>
            </a:r>
          </a:p>
          <a:p>
            <a:pPr lvl="3"/>
            <a:r>
              <a:rPr lang="en-US" sz="1800" dirty="0"/>
              <a:t>Continue same medication.</a:t>
            </a:r>
          </a:p>
          <a:p>
            <a:pPr lvl="3"/>
            <a:r>
              <a:rPr lang="en-US" sz="1800" dirty="0"/>
              <a:t>+/- Diamox 1-2 tab oral </a:t>
            </a:r>
            <a:r>
              <a:rPr lang="en-US" sz="1800" dirty="0" smtClean="0"/>
              <a:t>pre-op</a:t>
            </a:r>
          </a:p>
          <a:p>
            <a:pPr lvl="2"/>
            <a:r>
              <a:rPr lang="th-TH" sz="3200" dirty="0" smtClean="0"/>
              <a:t>ตัดขนตา</a:t>
            </a:r>
          </a:p>
          <a:p>
            <a:pPr lvl="3"/>
            <a:r>
              <a:rPr lang="en-US" sz="1800" dirty="0" smtClean="0"/>
              <a:t>Only in ICCE and ECCE </a:t>
            </a:r>
          </a:p>
          <a:p>
            <a:pPr lvl="2"/>
            <a:r>
              <a:rPr lang="en-US" sz="2200" dirty="0" smtClean="0"/>
              <a:t>NPO </a:t>
            </a:r>
          </a:p>
          <a:p>
            <a:pPr lvl="3"/>
            <a:r>
              <a:rPr lang="en-US" sz="1800" dirty="0" smtClean="0"/>
              <a:t>Only GA case.</a:t>
            </a:r>
            <a:endParaRPr lang="en-US" sz="1800" dirty="0"/>
          </a:p>
          <a:p>
            <a:pPr lvl="1"/>
            <a:endParaRPr lang="en-US" sz="1650" dirty="0"/>
          </a:p>
          <a:p>
            <a:pPr lvl="2"/>
            <a:endParaRPr lang="th-TH" sz="1500" dirty="0"/>
          </a:p>
        </p:txBody>
      </p:sp>
      <p:pic>
        <p:nvPicPr>
          <p:cNvPr id="3074" name="Picture 2" descr="ผลการค้นหารูปภาพสำหรับ lumig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8505"/>
            <a:ext cx="28575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299" y="3075806"/>
            <a:ext cx="3961656" cy="198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09395" y="411510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Pre - op preparation.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827584" y="1005576"/>
            <a:ext cx="5486400" cy="3456415"/>
          </a:xfrm>
        </p:spPr>
        <p:txBody>
          <a:bodyPr>
            <a:normAutofit/>
          </a:bodyPr>
          <a:lstStyle/>
          <a:p>
            <a:r>
              <a:rPr lang="en-US" sz="2800" dirty="0"/>
              <a:t>Pre – op eye drop</a:t>
            </a:r>
          </a:p>
          <a:p>
            <a:pPr lvl="1"/>
            <a:r>
              <a:rPr lang="en-US" dirty="0" err="1" smtClean="0"/>
              <a:t>Pilocapine</a:t>
            </a:r>
            <a:endParaRPr lang="en-US" dirty="0"/>
          </a:p>
          <a:p>
            <a:pPr lvl="2"/>
            <a:r>
              <a:rPr lang="en-US" sz="2200" dirty="0" err="1"/>
              <a:t>Trabeculectomy</a:t>
            </a:r>
            <a:endParaRPr lang="en-US" sz="2200" dirty="0"/>
          </a:p>
          <a:p>
            <a:pPr lvl="2"/>
            <a:r>
              <a:rPr lang="en-US" sz="2200" dirty="0" smtClean="0"/>
              <a:t>Constrict pupil</a:t>
            </a:r>
            <a:endParaRPr lang="en-US" sz="2200" dirty="0"/>
          </a:p>
          <a:p>
            <a:pPr lvl="2"/>
            <a:endParaRPr lang="th-TH" sz="1500" dirty="0"/>
          </a:p>
        </p:txBody>
      </p:sp>
      <p:pic>
        <p:nvPicPr>
          <p:cNvPr id="9218" name="Picture 2" descr="ผลการค้นหารูปภาพสำหรับ constrict pupi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0" b="16677"/>
          <a:stretch/>
        </p:blipFill>
        <p:spPr bwMode="auto">
          <a:xfrm>
            <a:off x="4303357" y="3219822"/>
            <a:ext cx="4568298" cy="148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506" y="440262"/>
            <a:ext cx="1538920" cy="2007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4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409995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77686" y="1275606"/>
            <a:ext cx="5486400" cy="345641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Pre – op </a:t>
            </a:r>
          </a:p>
          <a:p>
            <a:pPr lvl="1"/>
            <a:r>
              <a:rPr lang="en-US" sz="2000" dirty="0"/>
              <a:t>Check for pupil dilatation</a:t>
            </a:r>
          </a:p>
          <a:p>
            <a:pPr lvl="2"/>
            <a:r>
              <a:rPr lang="en-US" sz="1800" dirty="0"/>
              <a:t>Fully dilate pupil is required.</a:t>
            </a:r>
          </a:p>
          <a:p>
            <a:pPr lvl="2"/>
            <a:r>
              <a:rPr lang="en-US" sz="1800" dirty="0"/>
              <a:t>Other method</a:t>
            </a:r>
          </a:p>
          <a:p>
            <a:pPr lvl="3"/>
            <a:r>
              <a:rPr lang="en-US" sz="1600" dirty="0"/>
              <a:t>Phenylephrine</a:t>
            </a:r>
          </a:p>
          <a:p>
            <a:pPr lvl="4"/>
            <a:r>
              <a:rPr lang="en-US" sz="1600" dirty="0"/>
              <a:t>Maximal </a:t>
            </a:r>
            <a:r>
              <a:rPr lang="en-US" sz="1600" dirty="0" err="1"/>
              <a:t>mydriasis</a:t>
            </a:r>
            <a:r>
              <a:rPr lang="en-US" sz="1600" dirty="0"/>
              <a:t> occurs </a:t>
            </a:r>
          </a:p>
          <a:p>
            <a:pPr marL="720090" lvl="4" indent="0">
              <a:buNone/>
            </a:pPr>
            <a:r>
              <a:rPr lang="en-US" sz="1600" dirty="0"/>
              <a:t>in 20 to 90 minutes.</a:t>
            </a:r>
          </a:p>
          <a:p>
            <a:pPr lvl="4"/>
            <a:r>
              <a:rPr lang="en-US" sz="1600" dirty="0"/>
              <a:t>Duration 3 to 8 hours.</a:t>
            </a:r>
          </a:p>
          <a:p>
            <a:pPr lvl="4"/>
            <a:r>
              <a:rPr lang="en-US" sz="1600" dirty="0"/>
              <a:t>One dose is enough.</a:t>
            </a:r>
          </a:p>
          <a:p>
            <a:pPr lvl="4"/>
            <a:r>
              <a:rPr lang="en-US" sz="1600" dirty="0" err="1"/>
              <a:t>Punctum</a:t>
            </a:r>
            <a:r>
              <a:rPr lang="en-US" sz="1600" dirty="0"/>
              <a:t> occlusion.</a:t>
            </a:r>
          </a:p>
          <a:p>
            <a:pPr lvl="4"/>
            <a:r>
              <a:rPr lang="en-US" sz="1600" dirty="0"/>
              <a:t>Observe BP </a:t>
            </a:r>
          </a:p>
          <a:p>
            <a:pPr lvl="3"/>
            <a:endParaRPr lang="en-US" sz="1350" dirty="0"/>
          </a:p>
          <a:p>
            <a:pPr lvl="3"/>
            <a:endParaRPr lang="th-TH" sz="1350" dirty="0"/>
          </a:p>
        </p:txBody>
      </p:sp>
      <p:pic>
        <p:nvPicPr>
          <p:cNvPr id="4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152" y="409994"/>
            <a:ext cx="2717469" cy="2257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368" y="2814426"/>
            <a:ext cx="3259674" cy="218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4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1268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1480"/>
            <a:ext cx="6936991" cy="500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58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อาการแสดงของผู้ป่วยโรคต้อกระจก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การมองเห็นลดลง</a:t>
            </a:r>
            <a:endParaRPr lang="th-TH" dirty="0"/>
          </a:p>
        </p:txBody>
      </p:sp>
      <p:pic>
        <p:nvPicPr>
          <p:cNvPr id="4102" name="Picture 6" descr="http://f.ptcdn.info/131/010/000/1380003530-2011967506-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9348">
            <a:off x="5989526" y="1029544"/>
            <a:ext cx="2803024" cy="209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116" y="2931790"/>
            <a:ext cx="2562225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57680"/>
            <a:ext cx="5593556" cy="2796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966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29685" y="411510"/>
            <a:ext cx="5486400" cy="648072"/>
          </a:xfrm>
        </p:spPr>
        <p:txBody>
          <a:bodyPr>
            <a:noAutofit/>
          </a:bodyPr>
          <a:lstStyle/>
          <a:p>
            <a:r>
              <a:rPr lang="en-US" sz="3600" dirty="0" smtClean="0"/>
              <a:t>Digital </a:t>
            </a:r>
            <a:r>
              <a:rPr lang="en-US" sz="3600" dirty="0" err="1" smtClean="0"/>
              <a:t>punctum</a:t>
            </a:r>
            <a:r>
              <a:rPr lang="en-US" sz="3600" dirty="0" smtClean="0"/>
              <a:t> occlusion</a:t>
            </a:r>
            <a:endParaRPr lang="th-TH" sz="3600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grpSp>
        <p:nvGrpSpPr>
          <p:cNvPr id="6" name="กลุ่ม 5"/>
          <p:cNvGrpSpPr/>
          <p:nvPr/>
        </p:nvGrpSpPr>
        <p:grpSpPr>
          <a:xfrm>
            <a:off x="457200" y="1200151"/>
            <a:ext cx="8291264" cy="3747863"/>
            <a:chOff x="0" y="1569689"/>
            <a:chExt cx="9036496" cy="3672408"/>
          </a:xfrm>
        </p:grpSpPr>
        <p:pic>
          <p:nvPicPr>
            <p:cNvPr id="4" name="Picture 2" descr="ผลการค้นหารูปภาพ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18"/>
            <a:stretch/>
          </p:blipFill>
          <p:spPr bwMode="auto">
            <a:xfrm>
              <a:off x="0" y="1569689"/>
              <a:ext cx="4678288" cy="3672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 descr="ผลการค้นหารูปภาพ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23" b="22433"/>
            <a:stretch/>
          </p:blipFill>
          <p:spPr bwMode="auto">
            <a:xfrm>
              <a:off x="4678288" y="1569689"/>
              <a:ext cx="4358208" cy="36724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5895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3314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20" y="270767"/>
            <a:ext cx="6544791" cy="459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31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20880" y="386813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10129" y="1158686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Pre – op </a:t>
            </a:r>
          </a:p>
          <a:p>
            <a:pPr lvl="2"/>
            <a:r>
              <a:rPr lang="en-US" sz="1500" dirty="0"/>
              <a:t>Other method for pupil dilatation.</a:t>
            </a:r>
          </a:p>
          <a:p>
            <a:pPr lvl="3"/>
            <a:r>
              <a:rPr lang="en-US" sz="1350" dirty="0" err="1"/>
              <a:t>Subconjunctival</a:t>
            </a:r>
            <a:r>
              <a:rPr lang="en-US" sz="1350" dirty="0"/>
              <a:t> </a:t>
            </a:r>
            <a:r>
              <a:rPr lang="en-US" sz="1350" dirty="0" err="1"/>
              <a:t>mydreacyl</a:t>
            </a:r>
            <a:r>
              <a:rPr lang="en-US" sz="1350" dirty="0"/>
              <a:t> packing</a:t>
            </a:r>
          </a:p>
          <a:p>
            <a:pPr lvl="3"/>
            <a:r>
              <a:rPr lang="en-US" sz="1350" dirty="0" err="1"/>
              <a:t>Subconjunctival</a:t>
            </a:r>
            <a:r>
              <a:rPr lang="en-US" sz="1350" dirty="0"/>
              <a:t> </a:t>
            </a:r>
            <a:r>
              <a:rPr lang="en-US" sz="1350" dirty="0" err="1"/>
              <a:t>mydreavyl</a:t>
            </a:r>
            <a:r>
              <a:rPr lang="en-US" sz="1350" dirty="0"/>
              <a:t> injection.</a:t>
            </a:r>
          </a:p>
          <a:p>
            <a:pPr lvl="3"/>
            <a:r>
              <a:rPr lang="en-US" sz="1350" dirty="0"/>
              <a:t>Walking, urination.</a:t>
            </a:r>
          </a:p>
          <a:p>
            <a:pPr lvl="3"/>
            <a:endParaRPr lang="en-US" sz="1350" dirty="0"/>
          </a:p>
          <a:p>
            <a:pPr lvl="3"/>
            <a:endParaRPr lang="th-TH" sz="1350" dirty="0"/>
          </a:p>
        </p:txBody>
      </p:sp>
      <p:pic>
        <p:nvPicPr>
          <p:cNvPr id="12292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44"/>
          <a:stretch/>
        </p:blipFill>
        <p:spPr bwMode="auto">
          <a:xfrm>
            <a:off x="2606428" y="2724860"/>
            <a:ext cx="2703645" cy="189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1" t="3781" r="16376" b="13815"/>
          <a:stretch/>
        </p:blipFill>
        <p:spPr bwMode="auto">
          <a:xfrm>
            <a:off x="-1" y="2724859"/>
            <a:ext cx="2563097" cy="18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วงรี 3"/>
          <p:cNvSpPr/>
          <p:nvPr/>
        </p:nvSpPr>
        <p:spPr>
          <a:xfrm>
            <a:off x="1217441" y="3695697"/>
            <a:ext cx="486054" cy="3240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900"/>
          </a:p>
        </p:txBody>
      </p:sp>
      <p:pic>
        <p:nvPicPr>
          <p:cNvPr id="12296" name="Picture 8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86813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2724860"/>
            <a:ext cx="3625138" cy="226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92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97768" y="411542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828800" y="1275607"/>
            <a:ext cx="5486400" cy="3456415"/>
          </a:xfrm>
        </p:spPr>
        <p:txBody>
          <a:bodyPr>
            <a:normAutofit/>
          </a:bodyPr>
          <a:lstStyle/>
          <a:p>
            <a:endParaRPr lang="en-US" sz="1800" dirty="0"/>
          </a:p>
          <a:p>
            <a:pPr lvl="1"/>
            <a:endParaRPr lang="en-US" sz="1650" dirty="0"/>
          </a:p>
          <a:p>
            <a:pPr lvl="1"/>
            <a:endParaRPr lang="th-TH" sz="1650" dirty="0"/>
          </a:p>
        </p:txBody>
      </p:sp>
      <p:pic>
        <p:nvPicPr>
          <p:cNvPr id="28674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40607"/>
            <a:ext cx="4968552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42309"/>
            <a:ext cx="2923010" cy="292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5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2" y="401196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70654" y="1256791"/>
            <a:ext cx="5486400" cy="3456415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Anesthesia </a:t>
            </a:r>
            <a:r>
              <a:rPr lang="en-US" sz="2800" dirty="0" smtClean="0"/>
              <a:t>: </a:t>
            </a:r>
            <a:r>
              <a:rPr lang="en-US" sz="2800" dirty="0" err="1" smtClean="0"/>
              <a:t>retrobulba</a:t>
            </a:r>
            <a:r>
              <a:rPr lang="en-US" sz="2800" dirty="0" smtClean="0"/>
              <a:t> VS </a:t>
            </a:r>
            <a:r>
              <a:rPr lang="en-US" sz="2800" dirty="0" err="1" smtClean="0"/>
              <a:t>peribulba</a:t>
            </a:r>
            <a:r>
              <a:rPr lang="en-US" sz="2800" dirty="0" smtClean="0"/>
              <a:t> block</a:t>
            </a:r>
            <a:endParaRPr lang="en-US" sz="2800" dirty="0"/>
          </a:p>
          <a:p>
            <a:pPr lvl="1"/>
            <a:r>
              <a:rPr lang="en-US" sz="2400" dirty="0"/>
              <a:t>M/C used LA</a:t>
            </a:r>
          </a:p>
          <a:p>
            <a:pPr lvl="2"/>
            <a:r>
              <a:rPr lang="en-US" sz="2000" dirty="0"/>
              <a:t>2% </a:t>
            </a:r>
            <a:r>
              <a:rPr lang="en-US" sz="2000" dirty="0" err="1"/>
              <a:t>xylocaine</a:t>
            </a:r>
            <a:r>
              <a:rPr lang="en-US" sz="2000" dirty="0"/>
              <a:t> with adrenaline</a:t>
            </a:r>
          </a:p>
          <a:p>
            <a:pPr lvl="2"/>
            <a:r>
              <a:rPr lang="en-US" sz="2000" dirty="0"/>
              <a:t>2% </a:t>
            </a:r>
            <a:r>
              <a:rPr lang="en-US" sz="2000" dirty="0" err="1"/>
              <a:t>xylocaine</a:t>
            </a:r>
            <a:r>
              <a:rPr lang="en-US" sz="2000" dirty="0"/>
              <a:t> with out adrenaline</a:t>
            </a:r>
          </a:p>
          <a:p>
            <a:pPr lvl="2"/>
            <a:r>
              <a:rPr lang="en-US" sz="2000" dirty="0"/>
              <a:t>25 g </a:t>
            </a:r>
            <a:r>
              <a:rPr lang="en-US" sz="2000" dirty="0" err="1"/>
              <a:t>niddle</a:t>
            </a:r>
            <a:endParaRPr lang="en-US" sz="2000" dirty="0"/>
          </a:p>
          <a:p>
            <a:pPr lvl="2"/>
            <a:r>
              <a:rPr lang="en-US" sz="2000" dirty="0" err="1"/>
              <a:t>Syling</a:t>
            </a:r>
            <a:r>
              <a:rPr lang="en-US" sz="2000" dirty="0"/>
              <a:t> 5 ml</a:t>
            </a:r>
          </a:p>
          <a:p>
            <a:pPr lvl="2"/>
            <a:r>
              <a:rPr lang="en-US" sz="2000" dirty="0"/>
              <a:t>Sterile gauze</a:t>
            </a:r>
          </a:p>
          <a:p>
            <a:r>
              <a:rPr lang="en-US" sz="2800" dirty="0"/>
              <a:t>Check for IOL power</a:t>
            </a:r>
          </a:p>
          <a:p>
            <a:endParaRPr lang="en-US" sz="1800" dirty="0"/>
          </a:p>
          <a:p>
            <a:pPr lvl="2"/>
            <a:endParaRPr lang="en-US" sz="1500" dirty="0"/>
          </a:p>
          <a:p>
            <a:pPr lvl="3"/>
            <a:endParaRPr lang="en-US" sz="1350" dirty="0"/>
          </a:p>
          <a:p>
            <a:pPr lvl="3"/>
            <a:endParaRPr lang="th-TH" sz="1350" dirty="0"/>
          </a:p>
        </p:txBody>
      </p:sp>
      <p:pic>
        <p:nvPicPr>
          <p:cNvPr id="13314" name="Picture 2" descr="ผลการค้นหารูปภาพสำหรับ 2% xylocaine with adrena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222" y="426568"/>
            <a:ext cx="2785856" cy="236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ผลการค้นหารูปภาพสำหรับ hoya isert 2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222" y="2984998"/>
            <a:ext cx="2808312" cy="188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80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14338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8" r="6997" b="7159"/>
          <a:stretch/>
        </p:blipFill>
        <p:spPr bwMode="auto">
          <a:xfrm>
            <a:off x="184092" y="0"/>
            <a:ext cx="4387907" cy="519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" t="12117" r="18221"/>
          <a:stretch/>
        </p:blipFill>
        <p:spPr bwMode="auto">
          <a:xfrm>
            <a:off x="4550093" y="29422"/>
            <a:ext cx="4309118" cy="31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9" r="6267" b="33006"/>
          <a:stretch/>
        </p:blipFill>
        <p:spPr bwMode="auto">
          <a:xfrm>
            <a:off x="4531925" y="3147814"/>
            <a:ext cx="440607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97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</a:t>
            </a:r>
            <a:r>
              <a:rPr lang="en-US" dirty="0" err="1" smtClean="0"/>
              <a:t>anasthesia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594" b="66240"/>
          <a:stretch/>
        </p:blipFill>
        <p:spPr>
          <a:xfrm>
            <a:off x="54923" y="1200151"/>
            <a:ext cx="9109023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1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Peribulba VS </a:t>
            </a:r>
            <a:r>
              <a:rPr lang="en-US" dirty="0" err="1"/>
              <a:t>Retrobulba</a:t>
            </a:r>
            <a:r>
              <a:rPr lang="en-US" dirty="0"/>
              <a:t> block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รูปภาพที่เกี่ยวข้อ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2" y="1219049"/>
            <a:ext cx="4686283" cy="338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รูปภาพที่เกี่ยวข้อ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347" y="1219049"/>
            <a:ext cx="4613996" cy="338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87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Peribulba VS </a:t>
            </a:r>
            <a:r>
              <a:rPr lang="en-US" dirty="0" err="1" smtClean="0"/>
              <a:t>Retrobulba</a:t>
            </a:r>
            <a:r>
              <a:rPr lang="en-US" dirty="0" smtClean="0"/>
              <a:t>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ttp://patientsafetyauthority.org/ADVISORIES/AdvisoryLibrary/2007/mar4(1)/PublishingImages/19_tab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" t="33760" r="988" b="31274"/>
          <a:stretch/>
        </p:blipFill>
        <p:spPr bwMode="auto">
          <a:xfrm>
            <a:off x="0" y="1442757"/>
            <a:ext cx="9235842" cy="315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53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Globe perforation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032" y="1063229"/>
            <a:ext cx="6912768" cy="41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7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ผลการค้นหารูปภาพสำหรับ no cataract ey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32" b="7483"/>
          <a:stretch/>
        </p:blipFill>
        <p:spPr bwMode="auto">
          <a:xfrm>
            <a:off x="727776" y="2691240"/>
            <a:ext cx="3364704" cy="2043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brianwrightmd.com/wp-content/uploads/2010/11/cataracts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38" b="20861"/>
          <a:stretch/>
        </p:blipFill>
        <p:spPr bwMode="auto">
          <a:xfrm>
            <a:off x="5508104" y="233218"/>
            <a:ext cx="2952328" cy="222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rianwrightmd.com/wp-content/uploads/2010/11/cataracts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21851"/>
          <a:stretch/>
        </p:blipFill>
        <p:spPr bwMode="auto">
          <a:xfrm>
            <a:off x="5539292" y="2691240"/>
            <a:ext cx="2889952" cy="210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ลูกศรขวา 1"/>
          <p:cNvSpPr/>
          <p:nvPr/>
        </p:nvSpPr>
        <p:spPr>
          <a:xfrm>
            <a:off x="4427984" y="1157314"/>
            <a:ext cx="864096" cy="37375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ลูกศรขวา 7"/>
          <p:cNvSpPr/>
          <p:nvPr/>
        </p:nvSpPr>
        <p:spPr>
          <a:xfrm>
            <a:off x="4427984" y="3555964"/>
            <a:ext cx="864096" cy="37375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9" t="-565" b="-565"/>
          <a:stretch/>
        </p:blipFill>
        <p:spPr bwMode="auto">
          <a:xfrm>
            <a:off x="727776" y="233218"/>
            <a:ext cx="3364704" cy="211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9275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 nerve &amp; EOM trauma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195119"/>
            <a:ext cx="518457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2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Retrobulba</a:t>
            </a:r>
            <a:r>
              <a:rPr lang="en-US" dirty="0" smtClean="0"/>
              <a:t> hemorrhage.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16388" name="Picture 4" descr="ผลการค้นหารูปภาพสำหรับ retrobulbar hemorrh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3320" r="2072" b="16310"/>
          <a:stretch/>
        </p:blipFill>
        <p:spPr bwMode="auto">
          <a:xfrm>
            <a:off x="1547664" y="1043631"/>
            <a:ext cx="6506266" cy="409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51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 stem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97869"/>
            <a:ext cx="4915445" cy="2091679"/>
          </a:xfrm>
          <a:prstGeom prst="rect">
            <a:avLst/>
          </a:prstGeom>
        </p:spPr>
      </p:pic>
      <p:pic>
        <p:nvPicPr>
          <p:cNvPr id="15362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834" y="135804"/>
            <a:ext cx="4016096" cy="315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71198"/>
            <a:ext cx="2594288" cy="22723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t="10337" b="7483"/>
          <a:stretch/>
        </p:blipFill>
        <p:spPr>
          <a:xfrm>
            <a:off x="2594288" y="2897386"/>
            <a:ext cx="6585782" cy="224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Facial nerve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5700"/>
          <a:stretch/>
        </p:blipFill>
        <p:spPr>
          <a:xfrm>
            <a:off x="179512" y="1192866"/>
            <a:ext cx="4248472" cy="38861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270" y="1200151"/>
            <a:ext cx="4664816" cy="114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7678" y="2440578"/>
            <a:ext cx="38100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06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362711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83568" y="1059582"/>
            <a:ext cx="7200800" cy="3456415"/>
          </a:xfrm>
        </p:spPr>
        <p:txBody>
          <a:bodyPr>
            <a:normAutofit/>
          </a:bodyPr>
          <a:lstStyle/>
          <a:p>
            <a:r>
              <a:rPr lang="en-US" sz="2400" dirty="0"/>
              <a:t>Compression ball</a:t>
            </a:r>
          </a:p>
          <a:p>
            <a:pPr lvl="1"/>
            <a:r>
              <a:rPr lang="en-US" sz="2000" dirty="0"/>
              <a:t>Prevent </a:t>
            </a:r>
            <a:r>
              <a:rPr lang="en-US" sz="2000" dirty="0" err="1"/>
              <a:t>retrobulba</a:t>
            </a:r>
            <a:r>
              <a:rPr lang="en-US" sz="2000" dirty="0"/>
              <a:t> hemorrhage</a:t>
            </a:r>
          </a:p>
          <a:p>
            <a:pPr lvl="1"/>
            <a:r>
              <a:rPr lang="en-US" sz="2000" dirty="0"/>
              <a:t>Make sure that patient closed there eye all the time</a:t>
            </a:r>
          </a:p>
          <a:p>
            <a:pPr lvl="1"/>
            <a:endParaRPr lang="th-TH" sz="1650" dirty="0"/>
          </a:p>
        </p:txBody>
      </p:sp>
      <p:grpSp>
        <p:nvGrpSpPr>
          <p:cNvPr id="4" name="Group 3"/>
          <p:cNvGrpSpPr/>
          <p:nvPr/>
        </p:nvGrpSpPr>
        <p:grpSpPr>
          <a:xfrm>
            <a:off x="971600" y="2427734"/>
            <a:ext cx="7389440" cy="2542118"/>
            <a:chOff x="1143000" y="2507333"/>
            <a:chExt cx="6823265" cy="2462519"/>
          </a:xfrm>
        </p:grpSpPr>
        <p:pic>
          <p:nvPicPr>
            <p:cNvPr id="15362" name="Picture 2" descr="ผลการค้นหารูปภาพ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8683" y="2507333"/>
              <a:ext cx="2214246" cy="2462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64" name="Picture 4" descr="ผลการค้นหารูปภาพ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9967" y="2507333"/>
              <a:ext cx="3056298" cy="2462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66" name="Picture 6" descr="ผลการค้นหารูปภาพ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56" t="22852" r="57609"/>
            <a:stretch/>
          </p:blipFill>
          <p:spPr bwMode="auto">
            <a:xfrm>
              <a:off x="1143000" y="2507333"/>
              <a:ext cx="1928553" cy="2462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1361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57964" y="584373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Too much compression</a:t>
            </a:r>
            <a:r>
              <a:rPr lang="en-US" dirty="0" smtClean="0"/>
              <a:t>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2518965" y="4550594"/>
            <a:ext cx="852990" cy="324036"/>
          </a:xfrm>
        </p:spPr>
        <p:txBody>
          <a:bodyPr>
            <a:normAutofit fontScale="55000" lnSpcReduction="20000"/>
          </a:bodyPr>
          <a:lstStyle/>
          <a:p>
            <a:pPr marL="34290" indent="0">
              <a:buNone/>
            </a:pPr>
            <a:r>
              <a:rPr lang="en-US" dirty="0" smtClean="0"/>
              <a:t>CRVO</a:t>
            </a:r>
            <a:endParaRPr lang="th-TH" dirty="0"/>
          </a:p>
        </p:txBody>
      </p:sp>
      <p:pic>
        <p:nvPicPr>
          <p:cNvPr id="17410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392" y="1583484"/>
            <a:ext cx="3813964" cy="286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83485"/>
            <a:ext cx="3529182" cy="2878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ตัวแทนเนื้อหา 2"/>
          <p:cNvSpPr txBox="1">
            <a:spLocks/>
          </p:cNvSpPr>
          <p:nvPr/>
        </p:nvSpPr>
        <p:spPr>
          <a:xfrm>
            <a:off x="5910096" y="4611078"/>
            <a:ext cx="852990" cy="32403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" indent="0">
              <a:buNone/>
            </a:pPr>
            <a:r>
              <a:rPr lang="en-US" sz="1500" dirty="0"/>
              <a:t>CRAO</a:t>
            </a:r>
            <a:endParaRPr lang="th-TH" sz="1500" dirty="0"/>
          </a:p>
        </p:txBody>
      </p:sp>
      <p:pic>
        <p:nvPicPr>
          <p:cNvPr id="7" name="Picture 8" descr="ผลการค้นหารูปภาพ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56" y="375000"/>
            <a:ext cx="1958579" cy="1208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44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349232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55576" y="1036412"/>
            <a:ext cx="5486400" cy="3456415"/>
          </a:xfrm>
        </p:spPr>
        <p:txBody>
          <a:bodyPr>
            <a:normAutofit/>
          </a:bodyPr>
          <a:lstStyle/>
          <a:p>
            <a:r>
              <a:rPr lang="en-US" sz="2400" dirty="0"/>
              <a:t>Patient condition</a:t>
            </a:r>
          </a:p>
          <a:p>
            <a:pPr lvl="1"/>
            <a:r>
              <a:rPr lang="en-US" sz="2000" dirty="0"/>
              <a:t>Urination</a:t>
            </a:r>
          </a:p>
          <a:p>
            <a:pPr lvl="1"/>
            <a:r>
              <a:rPr lang="en-US" sz="2000" dirty="0"/>
              <a:t>Cough</a:t>
            </a:r>
          </a:p>
          <a:p>
            <a:pPr lvl="1"/>
            <a:r>
              <a:rPr lang="en-US" sz="2000" dirty="0"/>
              <a:t>Agitation</a:t>
            </a:r>
          </a:p>
          <a:p>
            <a:pPr lvl="1"/>
            <a:r>
              <a:rPr lang="en-US" sz="2000" dirty="0"/>
              <a:t>Dyspnea</a:t>
            </a:r>
          </a:p>
          <a:p>
            <a:pPr lvl="1"/>
            <a:endParaRPr lang="th-TH" sz="1650" dirty="0"/>
          </a:p>
        </p:txBody>
      </p:sp>
      <p:pic>
        <p:nvPicPr>
          <p:cNvPr id="18434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2891839"/>
            <a:ext cx="2498528" cy="213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529" y="2984953"/>
            <a:ext cx="2201114" cy="194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1" r="3237"/>
          <a:stretch/>
        </p:blipFill>
        <p:spPr bwMode="auto">
          <a:xfrm>
            <a:off x="5842642" y="2984953"/>
            <a:ext cx="2158358" cy="1948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ผลการค้นหารูปภาพ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63025"/>
            <a:ext cx="2571750" cy="192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67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46522" y="397439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870200" y="1229693"/>
            <a:ext cx="5486400" cy="345641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On surgical bed</a:t>
            </a:r>
          </a:p>
          <a:p>
            <a:pPr lvl="1"/>
            <a:r>
              <a:rPr lang="en-US" sz="2000" dirty="0"/>
              <a:t>Position</a:t>
            </a:r>
          </a:p>
          <a:p>
            <a:pPr lvl="1"/>
            <a:r>
              <a:rPr lang="en-US" sz="2000" dirty="0"/>
              <a:t>Sterilization technique</a:t>
            </a:r>
          </a:p>
          <a:p>
            <a:pPr lvl="2"/>
            <a:r>
              <a:rPr lang="en-US" sz="1800" dirty="0"/>
              <a:t>Eye irrigation</a:t>
            </a:r>
          </a:p>
          <a:p>
            <a:pPr lvl="3"/>
            <a:r>
              <a:rPr lang="en-US" sz="1600" dirty="0"/>
              <a:t>5% </a:t>
            </a:r>
            <a:r>
              <a:rPr lang="en-US" sz="1600" dirty="0" err="1"/>
              <a:t>povidine</a:t>
            </a:r>
            <a:r>
              <a:rPr lang="en-US" sz="1600" dirty="0"/>
              <a:t> iodine</a:t>
            </a:r>
          </a:p>
          <a:p>
            <a:pPr lvl="2"/>
            <a:r>
              <a:rPr lang="en-US" sz="1800" dirty="0"/>
              <a:t>Lid scrub</a:t>
            </a:r>
          </a:p>
          <a:p>
            <a:pPr lvl="2"/>
            <a:r>
              <a:rPr lang="en-US" sz="1800" dirty="0"/>
              <a:t>Skin preparation</a:t>
            </a:r>
          </a:p>
          <a:p>
            <a:pPr lvl="3"/>
            <a:r>
              <a:rPr lang="en-US" sz="1600" dirty="0"/>
              <a:t>5% </a:t>
            </a:r>
            <a:r>
              <a:rPr lang="en-US" sz="1600" dirty="0" err="1"/>
              <a:t>povidine</a:t>
            </a:r>
            <a:r>
              <a:rPr lang="en-US" sz="1600" dirty="0"/>
              <a:t> iodine 3 min</a:t>
            </a:r>
          </a:p>
          <a:p>
            <a:pPr lvl="2"/>
            <a:r>
              <a:rPr lang="en-US" sz="1800" dirty="0"/>
              <a:t>Skin drape</a:t>
            </a:r>
          </a:p>
          <a:p>
            <a:pPr lvl="3"/>
            <a:r>
              <a:rPr lang="en-US" sz="1400" dirty="0"/>
              <a:t>The most important  step </a:t>
            </a:r>
            <a:r>
              <a:rPr lang="en-US" sz="1400" dirty="0" smtClean="0"/>
              <a:t>to prevent post</a:t>
            </a:r>
          </a:p>
          <a:p>
            <a:pPr marL="749808" lvl="2" indent="0">
              <a:buNone/>
            </a:pPr>
            <a:r>
              <a:rPr lang="en-US" sz="1800" dirty="0" smtClean="0"/>
              <a:t>	</a:t>
            </a:r>
            <a:r>
              <a:rPr lang="en-US" sz="1600" dirty="0" smtClean="0"/>
              <a:t>Operative  </a:t>
            </a:r>
            <a:r>
              <a:rPr lang="en-US" sz="1600" dirty="0" err="1"/>
              <a:t>endophthalimitis</a:t>
            </a:r>
            <a:r>
              <a:rPr lang="en-US" sz="1600" dirty="0"/>
              <a:t>.</a:t>
            </a:r>
          </a:p>
          <a:p>
            <a:pPr lvl="2"/>
            <a:endParaRPr lang="en-US" sz="1500" dirty="0"/>
          </a:p>
          <a:p>
            <a:pPr lvl="3"/>
            <a:endParaRPr lang="en-US" sz="1350" dirty="0"/>
          </a:p>
          <a:p>
            <a:pPr lvl="2"/>
            <a:endParaRPr lang="th-TH" sz="15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92" t="13702" r="23237" b="13241"/>
          <a:stretch/>
        </p:blipFill>
        <p:spPr bwMode="auto">
          <a:xfrm>
            <a:off x="6144276" y="2485933"/>
            <a:ext cx="2813922" cy="211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 descr="ผลการค้นหารูปภาพสำหรับ cataract surgery posi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7439"/>
            <a:ext cx="2813921" cy="200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48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33794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5304"/>
            <a:ext cx="7723821" cy="51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68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63688" y="357505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/>
              <a:t>At the operation room.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828800" y="1275607"/>
            <a:ext cx="5486400" cy="3456415"/>
          </a:xfrm>
        </p:spPr>
        <p:txBody>
          <a:bodyPr>
            <a:normAutofit/>
          </a:bodyPr>
          <a:lstStyle/>
          <a:p>
            <a:endParaRPr lang="th-TH" sz="1800" dirty="0"/>
          </a:p>
        </p:txBody>
      </p:sp>
      <p:pic>
        <p:nvPicPr>
          <p:cNvPr id="21506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327" y="884634"/>
            <a:ext cx="2950805" cy="1957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5" t="2403" r="2886" b="30835"/>
          <a:stretch/>
        </p:blipFill>
        <p:spPr bwMode="auto">
          <a:xfrm>
            <a:off x="1659482" y="870379"/>
            <a:ext cx="2916846" cy="23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327" y="2875167"/>
            <a:ext cx="2950805" cy="221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ผลการค้นหารูปภาพ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677" y="2867250"/>
            <a:ext cx="2916845" cy="218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46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อาการแสดงของผู้ป่วยโรคต้อกระจก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เพิ่มการกระเจิงแสง</a:t>
            </a:r>
            <a:endParaRPr lang="th-TH" dirty="0"/>
          </a:p>
        </p:txBody>
      </p:sp>
      <p:pic>
        <p:nvPicPr>
          <p:cNvPr id="6146" name="Picture 2" descr="http://www.kassford.co.uk/uploads/images/LensInformation/night%20dri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99" t="13193" r="4816" b="12120"/>
          <a:stretch/>
        </p:blipFill>
        <p:spPr bwMode="auto">
          <a:xfrm>
            <a:off x="611560" y="1827572"/>
            <a:ext cx="3782862" cy="261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kassford.co.uk/uploads/images/LensInformation/night%20driv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" t="10761" r="56315" b="12120"/>
          <a:stretch/>
        </p:blipFill>
        <p:spPr bwMode="auto">
          <a:xfrm>
            <a:off x="4788024" y="1827572"/>
            <a:ext cx="3820439" cy="2660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61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146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646" y="236255"/>
            <a:ext cx="6453336" cy="484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0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cataract </a:t>
            </a:r>
            <a:r>
              <a:rPr lang="en-US" dirty="0" err="1" smtClean="0"/>
              <a:t>Sx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dirty="0" smtClean="0"/>
              <a:t>ICCE+SF-IOL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7001" b="8651"/>
          <a:stretch/>
        </p:blipFill>
        <p:spPr>
          <a:xfrm>
            <a:off x="4139952" y="915566"/>
            <a:ext cx="3456384" cy="375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17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cataract </a:t>
            </a:r>
            <a:r>
              <a:rPr lang="en-US" dirty="0" err="1" smtClean="0"/>
              <a:t>Sx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dirty="0" smtClean="0"/>
              <a:t>ECCE+IOL</a:t>
            </a:r>
          </a:p>
        </p:txBody>
      </p:sp>
      <p:pic>
        <p:nvPicPr>
          <p:cNvPr id="4098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00151"/>
            <a:ext cx="5995123" cy="368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83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of cataract </a:t>
            </a:r>
            <a:r>
              <a:rPr lang="en-US" dirty="0" err="1" smtClean="0"/>
              <a:t>Sx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en-US" dirty="0" smtClean="0"/>
              <a:t>PE+IOL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354"/>
          <a:stretch/>
        </p:blipFill>
        <p:spPr>
          <a:xfrm>
            <a:off x="2483767" y="1197869"/>
            <a:ext cx="6480493" cy="375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8309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71600" y="294816"/>
            <a:ext cx="548640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What we expect ?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828800" y="1275607"/>
            <a:ext cx="5486400" cy="3456415"/>
          </a:xfrm>
        </p:spPr>
        <p:txBody>
          <a:bodyPr>
            <a:normAutofit/>
          </a:bodyPr>
          <a:lstStyle/>
          <a:p>
            <a:pPr lvl="1"/>
            <a:endParaRPr lang="th-TH" sz="1650" dirty="0"/>
          </a:p>
        </p:txBody>
      </p:sp>
      <p:pic>
        <p:nvPicPr>
          <p:cNvPr id="22530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078" y="2878651"/>
            <a:ext cx="2592288" cy="2125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078" y="869402"/>
            <a:ext cx="2592288" cy="216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035" y="865066"/>
            <a:ext cx="38576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" t="21374" b="14383"/>
          <a:stretch/>
        </p:blipFill>
        <p:spPr bwMode="auto">
          <a:xfrm>
            <a:off x="1421035" y="3021493"/>
            <a:ext cx="3853043" cy="198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23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357505"/>
            <a:ext cx="6494512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11435" y="1121577"/>
            <a:ext cx="5486400" cy="3456415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Post operative eye drop.</a:t>
            </a:r>
          </a:p>
          <a:p>
            <a:pPr lvl="1"/>
            <a:r>
              <a:rPr lang="en-US" sz="2000" dirty="0"/>
              <a:t>ATB</a:t>
            </a:r>
          </a:p>
          <a:p>
            <a:pPr lvl="2"/>
            <a:r>
              <a:rPr lang="en-US" sz="1800" dirty="0" err="1"/>
              <a:t>Vigamox</a:t>
            </a:r>
            <a:r>
              <a:rPr lang="en-US" sz="1800" dirty="0"/>
              <a:t> </a:t>
            </a:r>
            <a:r>
              <a:rPr lang="en-US" sz="1800" dirty="0" err="1"/>
              <a:t>q.i.d</a:t>
            </a:r>
            <a:r>
              <a:rPr lang="en-US" sz="1800" dirty="0"/>
              <a:t>.</a:t>
            </a:r>
          </a:p>
          <a:p>
            <a:pPr lvl="2"/>
            <a:r>
              <a:rPr lang="en-US" sz="1800" dirty="0"/>
              <a:t>Ciprofloxacin (250) 2*2 oral pc.</a:t>
            </a:r>
          </a:p>
          <a:p>
            <a:pPr lvl="1"/>
            <a:r>
              <a:rPr lang="en-US" sz="2000" dirty="0"/>
              <a:t>Anti-</a:t>
            </a:r>
            <a:r>
              <a:rPr lang="en-US" sz="2000" dirty="0" err="1"/>
              <a:t>inflamation</a:t>
            </a:r>
            <a:endParaRPr lang="en-US" sz="2000" dirty="0"/>
          </a:p>
          <a:p>
            <a:pPr lvl="2"/>
            <a:r>
              <a:rPr lang="en-US" sz="1800" dirty="0" err="1"/>
              <a:t>Inf-oph</a:t>
            </a:r>
            <a:r>
              <a:rPr lang="en-US" sz="1800" dirty="0"/>
              <a:t> q2hr</a:t>
            </a:r>
            <a:r>
              <a:rPr lang="en-US" sz="1800" dirty="0">
                <a:sym typeface="Wingdings" pitchFamily="2" charset="2"/>
              </a:rPr>
              <a:t> </a:t>
            </a:r>
            <a:r>
              <a:rPr lang="en-US" sz="1800" dirty="0" err="1">
                <a:sym typeface="Wingdings" pitchFamily="2" charset="2"/>
              </a:rPr>
              <a:t>hs</a:t>
            </a:r>
            <a:endParaRPr lang="en-US" sz="1800" dirty="0">
              <a:sym typeface="Wingdings" pitchFamily="2" charset="2"/>
            </a:endParaRPr>
          </a:p>
          <a:p>
            <a:pPr lvl="2"/>
            <a:r>
              <a:rPr lang="en-US" sz="1800" dirty="0" err="1">
                <a:sym typeface="Wingdings" pitchFamily="2" charset="2"/>
              </a:rPr>
              <a:t>Maxitrol</a:t>
            </a:r>
            <a:r>
              <a:rPr lang="en-US" sz="1800" dirty="0">
                <a:sym typeface="Wingdings" pitchFamily="2" charset="2"/>
              </a:rPr>
              <a:t> </a:t>
            </a:r>
            <a:r>
              <a:rPr lang="en-US" sz="1800" dirty="0" err="1">
                <a:sym typeface="Wingdings" pitchFamily="2" charset="2"/>
              </a:rPr>
              <a:t>eyeoint</a:t>
            </a:r>
            <a:r>
              <a:rPr lang="en-US" sz="1800" dirty="0">
                <a:sym typeface="Wingdings" pitchFamily="2" charset="2"/>
              </a:rPr>
              <a:t> </a:t>
            </a:r>
            <a:r>
              <a:rPr lang="en-US" sz="1800" dirty="0" err="1">
                <a:sym typeface="Wingdings" pitchFamily="2" charset="2"/>
              </a:rPr>
              <a:t>hs</a:t>
            </a:r>
            <a:endParaRPr lang="en-US" sz="1800" dirty="0">
              <a:sym typeface="Wingdings" pitchFamily="2" charset="2"/>
            </a:endParaRPr>
          </a:p>
          <a:p>
            <a:pPr lvl="2"/>
            <a:r>
              <a:rPr lang="en-US" sz="1800" dirty="0"/>
              <a:t>+/- prednisolone (5) oral</a:t>
            </a:r>
          </a:p>
          <a:p>
            <a:pPr lvl="1"/>
            <a:r>
              <a:rPr lang="en-US" sz="2000" dirty="0"/>
              <a:t>Other </a:t>
            </a:r>
          </a:p>
          <a:p>
            <a:pPr lvl="2"/>
            <a:r>
              <a:rPr lang="en-US" sz="1800" dirty="0"/>
              <a:t>Eye shield</a:t>
            </a:r>
          </a:p>
          <a:p>
            <a:pPr lvl="2"/>
            <a:endParaRPr lang="en-US" dirty="0" smtClean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31746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211" y="1033646"/>
            <a:ext cx="1635273" cy="174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506" y="1026361"/>
            <a:ext cx="1522949" cy="175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664" y="2871963"/>
            <a:ext cx="1329995" cy="1788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8" descr="ผลการค้นหารูปภาพ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274" y="3061111"/>
            <a:ext cx="2367411" cy="15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516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380898"/>
            <a:ext cx="648072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42256" y="1290116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Avoid direct contact with water</a:t>
            </a:r>
          </a:p>
          <a:p>
            <a:pPr marL="34290" indent="0">
              <a:buNone/>
            </a:pPr>
            <a:r>
              <a:rPr lang="en-US" sz="1800" dirty="0"/>
              <a:t>for 1 mo.</a:t>
            </a:r>
          </a:p>
          <a:p>
            <a:pPr lvl="1"/>
            <a:r>
              <a:rPr lang="en-US" sz="1650" dirty="0"/>
              <a:t>Face wash, shampoo.</a:t>
            </a:r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15362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308" y="2459141"/>
            <a:ext cx="2494355" cy="249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46" y="2459143"/>
            <a:ext cx="3325806" cy="249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301" y="2459142"/>
            <a:ext cx="2494355" cy="249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7831" y="418312"/>
            <a:ext cx="1633870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7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2" y="390416"/>
            <a:ext cx="6408712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55576" y="1131590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Used eye shield all the time</a:t>
            </a:r>
            <a:endParaRPr lang="en-US" sz="1650" dirty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16386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70" y="1707655"/>
            <a:ext cx="2916324" cy="177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2" y="1124117"/>
            <a:ext cx="3917578" cy="388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70" y="3466584"/>
            <a:ext cx="2916324" cy="161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00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414513"/>
            <a:ext cx="684076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83568" y="1203598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Do not lie down on surgical eye. </a:t>
            </a:r>
            <a:endParaRPr lang="en-US" sz="1800" dirty="0" smtClean="0"/>
          </a:p>
          <a:p>
            <a:r>
              <a:rPr lang="en-US" sz="1800" dirty="0" smtClean="0"/>
              <a:t>Do not open surgical eye in first </a:t>
            </a:r>
          </a:p>
          <a:p>
            <a:pPr marL="36576" indent="0">
              <a:buNone/>
            </a:pPr>
            <a:r>
              <a:rPr lang="en-US" sz="1800" dirty="0" smtClean="0"/>
              <a:t>24 </a:t>
            </a:r>
            <a:r>
              <a:rPr lang="en-US" sz="1800" dirty="0" err="1" smtClean="0"/>
              <a:t>hr</a:t>
            </a:r>
            <a:endParaRPr lang="en-US" sz="1800" dirty="0" smtClean="0"/>
          </a:p>
          <a:p>
            <a:pPr lvl="1"/>
            <a:r>
              <a:rPr lang="en-US" sz="1400" dirty="0" smtClean="0"/>
              <a:t>Except doctor order.</a:t>
            </a:r>
            <a:endParaRPr lang="en-US" sz="1400" dirty="0"/>
          </a:p>
          <a:p>
            <a:pPr marL="240030" lvl="1" indent="0">
              <a:buNone/>
            </a:pPr>
            <a:endParaRPr lang="en-US" dirty="0" smtClean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17410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735" y="1359988"/>
            <a:ext cx="4320480" cy="3076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82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357505"/>
            <a:ext cx="656652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827584" y="1245972"/>
            <a:ext cx="5486400" cy="3456415"/>
          </a:xfrm>
        </p:spPr>
        <p:txBody>
          <a:bodyPr>
            <a:normAutofit/>
          </a:bodyPr>
          <a:lstStyle/>
          <a:p>
            <a:r>
              <a:rPr lang="en-US" sz="1800" dirty="0"/>
              <a:t>Do not lift a heavy weight.</a:t>
            </a:r>
          </a:p>
          <a:p>
            <a:pPr lvl="1"/>
            <a:endParaRPr lang="en-US" sz="1650" dirty="0"/>
          </a:p>
          <a:p>
            <a:pPr marL="240030" lvl="1" indent="0">
              <a:buNone/>
            </a:pPr>
            <a:endParaRPr lang="en-US" dirty="0" smtClean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18434" name="Picture 2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r="4858"/>
          <a:stretch/>
        </p:blipFill>
        <p:spPr bwMode="auto">
          <a:xfrm>
            <a:off x="4956353" y="1814983"/>
            <a:ext cx="4011406" cy="2962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05419"/>
            <a:ext cx="4472213" cy="298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345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อาการแสดงของผู้ป่วยโรคต้อกระจก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มองเห็นภาพซ้อน</a:t>
            </a:r>
            <a:endParaRPr lang="th-TH" dirty="0"/>
          </a:p>
        </p:txBody>
      </p:sp>
      <p:pic>
        <p:nvPicPr>
          <p:cNvPr id="7172" name="Picture 4" descr="http://static.tuasaude.com/img/posts/2014/04/613de96f5e0dc9b6f05220c9ce8d69b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40015"/>
            <a:ext cx="4224100" cy="369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802607"/>
            <a:ext cx="3528392" cy="313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1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55576" y="357505"/>
            <a:ext cx="6494512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55576" y="1131590"/>
            <a:ext cx="6912768" cy="3456415"/>
          </a:xfrm>
        </p:spPr>
        <p:txBody>
          <a:bodyPr>
            <a:normAutofit/>
          </a:bodyPr>
          <a:lstStyle/>
          <a:p>
            <a:r>
              <a:rPr lang="en-US" sz="2400" dirty="0"/>
              <a:t>Do not bend below waist.</a:t>
            </a:r>
          </a:p>
          <a:p>
            <a:pPr lvl="1"/>
            <a:r>
              <a:rPr lang="en-US" sz="2000" dirty="0"/>
              <a:t>Change IOL position</a:t>
            </a:r>
          </a:p>
          <a:p>
            <a:pPr lvl="2"/>
            <a:r>
              <a:rPr lang="en-US" sz="1800" dirty="0"/>
              <a:t>Change patient post - op refractive status.</a:t>
            </a:r>
          </a:p>
          <a:p>
            <a:pPr marL="34290" indent="0">
              <a:buNone/>
            </a:pPr>
            <a:r>
              <a:rPr lang="en-US" sz="1800" dirty="0"/>
              <a:t> </a:t>
            </a:r>
          </a:p>
          <a:p>
            <a:pPr lvl="1"/>
            <a:endParaRPr lang="en-US" sz="1650" dirty="0"/>
          </a:p>
          <a:p>
            <a:pPr marL="240030" lvl="1" indent="0">
              <a:buNone/>
            </a:pPr>
            <a:endParaRPr lang="en-US" dirty="0" smtClean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19458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9149"/>
            <a:ext cx="3174978" cy="233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106" y="2446604"/>
            <a:ext cx="3169483" cy="231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4308" b="4308"/>
          <a:stretch/>
        </p:blipFill>
        <p:spPr>
          <a:xfrm>
            <a:off x="6153894" y="2429148"/>
            <a:ext cx="2990106" cy="230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2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354987"/>
            <a:ext cx="656652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631551" y="1042492"/>
            <a:ext cx="5486400" cy="3456415"/>
          </a:xfrm>
        </p:spPr>
        <p:txBody>
          <a:bodyPr>
            <a:normAutofit/>
          </a:bodyPr>
          <a:lstStyle/>
          <a:p>
            <a:r>
              <a:rPr lang="en-US" sz="2800" dirty="0"/>
              <a:t>Other situation.</a:t>
            </a:r>
          </a:p>
          <a:p>
            <a:pPr lvl="1"/>
            <a:r>
              <a:rPr lang="en-US" sz="1800" dirty="0"/>
              <a:t>Food.</a:t>
            </a:r>
          </a:p>
          <a:p>
            <a:pPr lvl="1"/>
            <a:r>
              <a:rPr lang="en-US" sz="1800" dirty="0"/>
              <a:t>Sport.</a:t>
            </a:r>
          </a:p>
          <a:p>
            <a:pPr marL="34290" indent="0">
              <a:buNone/>
            </a:pPr>
            <a:r>
              <a:rPr lang="en-US" sz="1800" dirty="0"/>
              <a:t> </a:t>
            </a:r>
          </a:p>
          <a:p>
            <a:pPr lvl="1"/>
            <a:endParaRPr lang="en-US" sz="1650" dirty="0"/>
          </a:p>
          <a:p>
            <a:pPr marL="240030" lvl="1" indent="0">
              <a:buNone/>
            </a:pPr>
            <a:endParaRPr lang="en-US" dirty="0" smtClean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21506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7289"/>
            <a:ext cx="3559782" cy="22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ผลการค้นหารูปภาพ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368" y="2547288"/>
            <a:ext cx="3319270" cy="221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ผลการค้นหารูปภาพ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260" y="1635646"/>
            <a:ext cx="2088232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96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357505"/>
            <a:ext cx="656652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05474" y="1158655"/>
            <a:ext cx="6386806" cy="3456415"/>
          </a:xfrm>
        </p:spPr>
        <p:txBody>
          <a:bodyPr>
            <a:normAutofit/>
          </a:bodyPr>
          <a:lstStyle/>
          <a:p>
            <a:r>
              <a:rPr lang="en-US" sz="2800" dirty="0"/>
              <a:t>Other situation</a:t>
            </a:r>
            <a:endParaRPr lang="en-US" sz="1800" dirty="0"/>
          </a:p>
          <a:p>
            <a:pPr lvl="1"/>
            <a:r>
              <a:rPr lang="en-US" sz="1800" dirty="0"/>
              <a:t>Pain, redness, eye discharge, decreased in VA.</a:t>
            </a:r>
          </a:p>
          <a:p>
            <a:pPr lvl="2"/>
            <a:r>
              <a:rPr lang="en-US" sz="1800" dirty="0"/>
              <a:t>Rapidly come to see the doctor.</a:t>
            </a:r>
          </a:p>
          <a:p>
            <a:pPr lvl="1"/>
            <a:endParaRPr lang="en-US" sz="1350" dirty="0"/>
          </a:p>
          <a:p>
            <a:pPr marL="34290" indent="0">
              <a:buNone/>
            </a:pPr>
            <a:r>
              <a:rPr lang="en-US" sz="1800" dirty="0"/>
              <a:t> </a:t>
            </a:r>
          </a:p>
          <a:p>
            <a:pPr lvl="1"/>
            <a:endParaRPr lang="en-US" sz="1650" dirty="0"/>
          </a:p>
          <a:p>
            <a:pPr marL="240030" lvl="1" indent="0">
              <a:buNone/>
            </a:pPr>
            <a:endParaRPr lang="en-US" dirty="0" smtClean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22530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25" y="2499742"/>
            <a:ext cx="3665064" cy="246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3" b="18212"/>
          <a:stretch/>
        </p:blipFill>
        <p:spPr bwMode="auto">
          <a:xfrm>
            <a:off x="4716016" y="2442360"/>
            <a:ext cx="3562480" cy="246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ผลการค้นหารูปภาพ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171" y="435108"/>
            <a:ext cx="1804317" cy="177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73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3568" y="357505"/>
            <a:ext cx="6566520" cy="594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Post op cataract </a:t>
            </a:r>
            <a:r>
              <a:rPr lang="en-US" dirty="0" err="1" smtClean="0"/>
              <a:t>Sx</a:t>
            </a:r>
            <a:r>
              <a:rPr lang="en-US" dirty="0" smtClean="0"/>
              <a:t> advice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899592" y="1245972"/>
            <a:ext cx="7344816" cy="3456415"/>
          </a:xfrm>
        </p:spPr>
        <p:txBody>
          <a:bodyPr>
            <a:normAutofit/>
          </a:bodyPr>
          <a:lstStyle/>
          <a:p>
            <a:r>
              <a:rPr lang="en-US" sz="3200" dirty="0"/>
              <a:t>Other situation</a:t>
            </a:r>
            <a:endParaRPr lang="en-US" sz="4000" dirty="0" smtClean="0"/>
          </a:p>
          <a:p>
            <a:pPr lvl="1"/>
            <a:r>
              <a:rPr lang="en-US" sz="2000" dirty="0"/>
              <a:t>Continue same pre op medication ( </a:t>
            </a:r>
            <a:r>
              <a:rPr lang="en-US" sz="2000" dirty="0" smtClean="0"/>
              <a:t>systemic </a:t>
            </a:r>
            <a:r>
              <a:rPr lang="en-US" sz="2000" dirty="0"/>
              <a:t>and topical)</a:t>
            </a:r>
          </a:p>
          <a:p>
            <a:pPr lvl="2"/>
            <a:r>
              <a:rPr lang="en-US" sz="1800" dirty="0"/>
              <a:t>Always used the new topical medication on the operative eye.</a:t>
            </a:r>
          </a:p>
          <a:p>
            <a:pPr lvl="1"/>
            <a:endParaRPr lang="en-US" sz="1350" dirty="0"/>
          </a:p>
          <a:p>
            <a:pPr marL="34290" indent="0">
              <a:buNone/>
            </a:pPr>
            <a:r>
              <a:rPr lang="en-US" sz="1800" dirty="0"/>
              <a:t> </a:t>
            </a:r>
          </a:p>
          <a:p>
            <a:pPr lvl="1"/>
            <a:endParaRPr lang="en-US" sz="1650" dirty="0"/>
          </a:p>
          <a:p>
            <a:pPr marL="240030" lvl="1" indent="0">
              <a:buNone/>
            </a:pPr>
            <a:endParaRPr lang="en-US" dirty="0" smtClean="0"/>
          </a:p>
          <a:p>
            <a:pPr lvl="1"/>
            <a:endParaRPr lang="th-TH" sz="1650" dirty="0"/>
          </a:p>
        </p:txBody>
      </p:sp>
      <p:sp>
        <p:nvSpPr>
          <p:cNvPr id="4" name="AutoShape 8" descr="Image titled Use Erythromycin Eye Ointment Step 5"/>
          <p:cNvSpPr>
            <a:spLocks noChangeAspect="1" noChangeArrowheads="1"/>
          </p:cNvSpPr>
          <p:nvPr/>
        </p:nvSpPr>
        <p:spPr bwMode="auto">
          <a:xfrm>
            <a:off x="1285876" y="-159543"/>
            <a:ext cx="222647" cy="22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900"/>
          </a:p>
        </p:txBody>
      </p:sp>
      <p:pic>
        <p:nvPicPr>
          <p:cNvPr id="22534" name="Picture 6" descr="ผลการค้นหารูปภาพ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5" t="-431" b="431"/>
          <a:stretch/>
        </p:blipFill>
        <p:spPr bwMode="auto">
          <a:xfrm>
            <a:off x="886654" y="2916072"/>
            <a:ext cx="2350732" cy="208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ผลการค้นหารูปภาพ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519" y="2666256"/>
            <a:ext cx="2330532" cy="233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ผลการค้นหารูปภาพสำหรับ combig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041" y="2666256"/>
            <a:ext cx="1730094" cy="238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59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 of cataract </a:t>
            </a:r>
            <a:r>
              <a:rPr lang="en-US" dirty="0" err="1" smtClean="0"/>
              <a:t>Sx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 descr="ผลการค้นหารูปภาพสำหรับ hyphema post EC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524" y="1154103"/>
            <a:ext cx="4365017" cy="327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94917" y="4564788"/>
            <a:ext cx="1353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Hyphema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6700"/>
            <a:ext cx="4436714" cy="31562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40" y="4493547"/>
            <a:ext cx="2206943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5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 of cataract </a:t>
            </a:r>
            <a:r>
              <a:rPr lang="en-US" dirty="0" err="1" smtClean="0"/>
              <a:t>Sx</a:t>
            </a:r>
            <a:endParaRPr lang="en-US" dirty="0"/>
          </a:p>
        </p:txBody>
      </p:sp>
      <p:pic>
        <p:nvPicPr>
          <p:cNvPr id="12290" name="Picture 2" descr="ผลการค้นหารูปภาพสำหรับ increased iop post PE  i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06253"/>
            <a:ext cx="4447431" cy="2987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0249" y="4515966"/>
            <a:ext cx="1821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Increased IOP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6064" t="1680" r="22315" b="-1680"/>
          <a:stretch/>
        </p:blipFill>
        <p:spPr>
          <a:xfrm rot="16200000">
            <a:off x="5561383" y="1152976"/>
            <a:ext cx="3021647" cy="31282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81765" y="4503475"/>
            <a:ext cx="1580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Iris prolapse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64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9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39552" y="987574"/>
            <a:ext cx="8006478" cy="488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ข้อใดผิด เกี่ยวกับ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local anesthetic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ในการทำผ่าตัดต้อกระจก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1.Globe perforation ,optic nerve injury,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retrobulbar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hemorrhage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และ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brainstem anesthesia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เป็นภาวะแทรกซ้อนรุนแรง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ที่พบได้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ในการฉีดยาชาแบบ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retrobulbar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 block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ผลของการฉีดยาชาแบบ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retrobulbar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block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คือ ผู้ป่วยจะไม่สามารถกลอกตาและบี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บเปลือกตาได้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3.Peribulbar block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มีความเสี่ยงในการเกิด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globe perforation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และ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optic nerve injury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น้อยกว่า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retrobulbar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block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4.Peribulbar block </a:t>
            </a: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มี 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duration of onset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นานกว่า </a:t>
            </a:r>
            <a:r>
              <a:rPr kumimoji="0" lang="en-US" altLang="en-US" sz="2000" b="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retrobulbar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block</a:t>
            </a: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19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10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23528" y="1357486"/>
            <a:ext cx="844814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en-US" sz="3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ngsana New" panose="02020603050405020304" pitchFamily="18" charset="-34"/>
              </a:rPr>
              <a:t>ข้อใดไม่ใช่ภาวะแทรกซ้อนที่พบได้ภายหลังการผ่าตัดลอกต้อกระจก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1.iris prolapse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2.acute glaucoma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3.hyphema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  <a:t/>
            </a:r>
            <a:b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</a:br>
            <a:r>
              <a:rPr kumimoji="0" lang="en-US" altLang="en-US" sz="3600" b="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4.ruptured cornea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effectLst/>
              </a:rPr>
              <a:t> </a:t>
            </a:r>
            <a:endParaRPr kumimoji="0" lang="en-US" altLang="en-US" sz="66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397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lh5.ggpht.com/n5uTspdOcXiUuoa6gsVkD7OsQSS61JLXnoI_r5ZwOXS_whOQBZ97vEgM5cZuNPh0BM1138K-q9z2V2ZUjeO_P1pr=s270-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242" y="607244"/>
            <a:ext cx="3944726" cy="394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i.dailymail.co.uk/i/pix/2010/11/10/article-0-0BFD933C000005DC-405_468x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88944"/>
            <a:ext cx="4457700" cy="298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://www.harrycutting.com/graphics/photos/elderly_people/smiling-old-woman-C139-01-5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10" y="221345"/>
            <a:ext cx="6477564" cy="471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อาการแสดงของผู้ป่วยโรคต้อกระจก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ภาวะสายตาสั้นเพิ่มขึ้น</a:t>
            </a:r>
            <a:endParaRPr lang="th-TH" dirty="0"/>
          </a:p>
        </p:txBody>
      </p:sp>
      <p:pic>
        <p:nvPicPr>
          <p:cNvPr id="11266" name="Picture 2" descr="http://cataractsurgeryinformation.com/wp-content/uploads/2012/12/eye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7" b="16265"/>
          <a:stretch/>
        </p:blipFill>
        <p:spPr bwMode="auto">
          <a:xfrm>
            <a:off x="1403648" y="1923678"/>
            <a:ext cx="6048672" cy="2998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88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ชนิดของต้อกระจก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dirty="0" smtClean="0"/>
              <a:t>ต้อกระจกตั้งแต่กำเนิด</a:t>
            </a:r>
            <a:endParaRPr lang="th-TH" dirty="0"/>
          </a:p>
        </p:txBody>
      </p:sp>
      <p:pic>
        <p:nvPicPr>
          <p:cNvPr id="8194" name="Picture 2" descr="http://api.ning.com/files/kEKgDR*VRMMikwqFFT6p63GZOE-7K0YzyJpPEsmJ6bQ9NmD7tITQWfvYgiJ1MV6h/S2.jpg?width=737&amp;height=5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51669"/>
            <a:ext cx="4135301" cy="309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jyotirmay.com/wp-content/uploads/2013/04/Unilateral-cataract-1024x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51670"/>
            <a:ext cx="4341578" cy="309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00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เทคนิค">
  <a:themeElements>
    <a:clrScheme name="เปอร์สเปคทีฟ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เทคนิค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ทคนิค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9FF99"/>
      </a:accent1>
      <a:accent2>
        <a:srgbClr val="CC66FF"/>
      </a:accent2>
      <a:accent3>
        <a:srgbClr val="FFFFFF"/>
      </a:accent3>
      <a:accent4>
        <a:srgbClr val="570057"/>
      </a:accent4>
      <a:accent5>
        <a:srgbClr val="FF99CC"/>
      </a:accent5>
      <a:accent6>
        <a:srgbClr val="006600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99FF99"/>
          </a:solidFill>
          <a:prstDash val="solid"/>
          <a:round/>
        </a:ln>
        <a:effectLst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660066"/>
            </a:solidFill>
            <a:effectLst/>
            <a:uFill>
              <a:solidFill>
                <a:srgbClr val="660066"/>
              </a:solidFill>
            </a:uFill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1629</TotalTime>
  <Words>1023</Words>
  <Application>Microsoft Office PowerPoint</Application>
  <PresentationFormat>นำเสนอทางหน้าจอ (16:9)</PresentationFormat>
  <Paragraphs>287</Paragraphs>
  <Slides>78</Slides>
  <Notes>8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78</vt:i4>
      </vt:variant>
    </vt:vector>
  </HeadingPairs>
  <TitlesOfParts>
    <vt:vector size="79" baseType="lpstr">
      <vt:lpstr>เทคนิค</vt:lpstr>
      <vt:lpstr>Cataract</vt:lpstr>
      <vt:lpstr>งานนำเสนอ PowerPoint</vt:lpstr>
      <vt:lpstr>โรคต้อกระจก (Cataract)</vt:lpstr>
      <vt:lpstr>อาการแสดงของผู้ป่วยโรคต้อกระจก</vt:lpstr>
      <vt:lpstr>งานนำเสนอ PowerPoint</vt:lpstr>
      <vt:lpstr>อาการแสดงของผู้ป่วยโรคต้อกระจก</vt:lpstr>
      <vt:lpstr>อาการแสดงของผู้ป่วยโรคต้อกระจก</vt:lpstr>
      <vt:lpstr>อาการแสดงของผู้ป่วยโรคต้อกระจก</vt:lpstr>
      <vt:lpstr>ชนิดของต้อกระจก</vt:lpstr>
      <vt:lpstr>ชนิดของต้อกระจก</vt:lpstr>
      <vt:lpstr>ชนิดของต้อกระจก</vt:lpstr>
      <vt:lpstr>ชนิดของต้อกระจก</vt:lpstr>
      <vt:lpstr>ชนิดของต้อกระจก</vt:lpstr>
      <vt:lpstr>ชนิดของต้อกระจก</vt:lpstr>
      <vt:lpstr>การรักษาต้อกระจก</vt:lpstr>
      <vt:lpstr>ต้อกระจกกับการรักษา</vt:lpstr>
      <vt:lpstr>ภาวะแทรกซ้อนของต้อกระจก</vt:lpstr>
      <vt:lpstr>การรักษาต้อกระจก</vt:lpstr>
      <vt:lpstr>งานนำเสนอ PowerPoint</vt:lpstr>
      <vt:lpstr>Pre - op preparation.</vt:lpstr>
      <vt:lpstr>Pre - op preparation.</vt:lpstr>
      <vt:lpstr>Pre - op preparation.</vt:lpstr>
      <vt:lpstr>Pre - op preparation.</vt:lpstr>
      <vt:lpstr>Pre - op preparation.</vt:lpstr>
      <vt:lpstr>Pre - op preparation.</vt:lpstr>
      <vt:lpstr>Pre - op preparation.</vt:lpstr>
      <vt:lpstr>Pre - op preparation.</vt:lpstr>
      <vt:lpstr>Pre - op preparation.</vt:lpstr>
      <vt:lpstr>Pre - op preparation.</vt:lpstr>
      <vt:lpstr>Pre - op preparation.</vt:lpstr>
      <vt:lpstr>Pre - op preparation.</vt:lpstr>
      <vt:lpstr>งานนำเสนอ PowerPoint</vt:lpstr>
      <vt:lpstr>งานนำเสนอ PowerPoint</vt:lpstr>
      <vt:lpstr>Pre - op preparation.</vt:lpstr>
      <vt:lpstr>Pre - op preparation.</vt:lpstr>
      <vt:lpstr>Pre - op preparation.</vt:lpstr>
      <vt:lpstr>Pre - op preparation.</vt:lpstr>
      <vt:lpstr>At the operation room.</vt:lpstr>
      <vt:lpstr>งานนำเสนอ PowerPoint</vt:lpstr>
      <vt:lpstr>Digital punctum occlusion</vt:lpstr>
      <vt:lpstr>งานนำเสนอ PowerPoint</vt:lpstr>
      <vt:lpstr>At the operation room.</vt:lpstr>
      <vt:lpstr>At the operation room.</vt:lpstr>
      <vt:lpstr>At the operation room.</vt:lpstr>
      <vt:lpstr>งานนำเสนอ PowerPoint</vt:lpstr>
      <vt:lpstr>General anasthesia</vt:lpstr>
      <vt:lpstr>Peribulba VS Retrobulba block</vt:lpstr>
      <vt:lpstr>Peribulba VS Retrobulba block</vt:lpstr>
      <vt:lpstr>Globe perforation</vt:lpstr>
      <vt:lpstr>Optic nerve &amp; EOM trauma</vt:lpstr>
      <vt:lpstr>Retrobulba hemorrhage.</vt:lpstr>
      <vt:lpstr>Brain stem block</vt:lpstr>
      <vt:lpstr>Facial nerve block</vt:lpstr>
      <vt:lpstr>At the operation room.</vt:lpstr>
      <vt:lpstr>Too much compression.</vt:lpstr>
      <vt:lpstr>At the operation room.</vt:lpstr>
      <vt:lpstr>At the operation room.</vt:lpstr>
      <vt:lpstr>งานนำเสนอ PowerPoint</vt:lpstr>
      <vt:lpstr>At the operation room.</vt:lpstr>
      <vt:lpstr>งานนำเสนอ PowerPoint</vt:lpstr>
      <vt:lpstr>Type of cataract Sx</vt:lpstr>
      <vt:lpstr>Type of cataract Sx</vt:lpstr>
      <vt:lpstr>Type of cataract Sx</vt:lpstr>
      <vt:lpstr>What we expect ?</vt:lpstr>
      <vt:lpstr>Post op cataract Sx advice</vt:lpstr>
      <vt:lpstr>Post op cataract Sx advice</vt:lpstr>
      <vt:lpstr>Post op cataract Sx advice</vt:lpstr>
      <vt:lpstr>Post op cataract Sx advice</vt:lpstr>
      <vt:lpstr>Post op cataract Sx advice</vt:lpstr>
      <vt:lpstr>Post op cataract Sx advice</vt:lpstr>
      <vt:lpstr>Post op cataract Sx advice</vt:lpstr>
      <vt:lpstr>Post op cataract Sx advice</vt:lpstr>
      <vt:lpstr>Post op cataract Sx advice</vt:lpstr>
      <vt:lpstr>Complication of cataract Sx</vt:lpstr>
      <vt:lpstr>Complication of cataract Sx</vt:lpstr>
      <vt:lpstr>Exam 9</vt:lpstr>
      <vt:lpstr>Exam 10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โรคตาที่พบบ่อยและเป็นปัญหาสาธารณสุข</dc:title>
  <dc:creator>SVOA 57</dc:creator>
  <cp:lastModifiedBy>Lenovo Z50</cp:lastModifiedBy>
  <cp:revision>95</cp:revision>
  <dcterms:modified xsi:type="dcterms:W3CDTF">2016-11-22T09:39:11Z</dcterms:modified>
</cp:coreProperties>
</file>