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32"/>
  </p:notesMasterIdLst>
  <p:sldIdLst>
    <p:sldId id="256" r:id="rId2"/>
    <p:sldId id="258" r:id="rId3"/>
    <p:sldId id="257" r:id="rId4"/>
    <p:sldId id="260" r:id="rId5"/>
    <p:sldId id="265" r:id="rId6"/>
    <p:sldId id="266" r:id="rId7"/>
    <p:sldId id="259" r:id="rId8"/>
    <p:sldId id="261" r:id="rId9"/>
    <p:sldId id="262" r:id="rId10"/>
    <p:sldId id="263" r:id="rId11"/>
    <p:sldId id="264" r:id="rId12"/>
    <p:sldId id="268" r:id="rId13"/>
    <p:sldId id="271" r:id="rId14"/>
    <p:sldId id="269" r:id="rId15"/>
    <p:sldId id="273" r:id="rId16"/>
    <p:sldId id="270" r:id="rId17"/>
    <p:sldId id="272" r:id="rId18"/>
    <p:sldId id="274" r:id="rId19"/>
    <p:sldId id="275" r:id="rId20"/>
    <p:sldId id="276" r:id="rId21"/>
    <p:sldId id="279" r:id="rId22"/>
    <p:sldId id="280" r:id="rId23"/>
    <p:sldId id="281" r:id="rId24"/>
    <p:sldId id="277" r:id="rId25"/>
    <p:sldId id="286" r:id="rId26"/>
    <p:sldId id="278" r:id="rId27"/>
    <p:sldId id="282" r:id="rId28"/>
    <p:sldId id="283" r:id="rId29"/>
    <p:sldId id="284" r:id="rId30"/>
    <p:sldId id="285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E182AA-526D-47B3-B017-87413E168AF7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7C3A77-7317-4346-8651-4B87E627E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328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 smtClean="0"/>
              <a:t>อายุ </a:t>
            </a:r>
            <a:r>
              <a:rPr lang="en-US" dirty="0" smtClean="0"/>
              <a:t>:</a:t>
            </a:r>
            <a:r>
              <a:rPr lang="en-US" baseline="0" dirty="0" smtClean="0"/>
              <a:t> </a:t>
            </a:r>
            <a:r>
              <a:rPr lang="th-TH" baseline="0" dirty="0" smtClean="0"/>
              <a:t>คนสูงอายุมักมีความดันมากกว่า</a:t>
            </a:r>
          </a:p>
          <a:p>
            <a:r>
              <a:rPr lang="th-TH" baseline="0" dirty="0" smtClean="0"/>
              <a:t>เวลา </a:t>
            </a:r>
            <a:r>
              <a:rPr lang="en-US" baseline="0" dirty="0" smtClean="0"/>
              <a:t>: </a:t>
            </a:r>
            <a:r>
              <a:rPr lang="th-TH" baseline="0" dirty="0" smtClean="0"/>
              <a:t>เวลานอน มักจะมีความดันต่ำที่สุดของวัน</a:t>
            </a:r>
          </a:p>
          <a:p>
            <a:r>
              <a:rPr lang="th-TH" baseline="0" dirty="0" smtClean="0"/>
              <a:t>จิตใจ </a:t>
            </a:r>
            <a:r>
              <a:rPr lang="en-US" baseline="0" dirty="0" smtClean="0"/>
              <a:t>: </a:t>
            </a:r>
            <a:r>
              <a:rPr lang="th-TH" baseline="0" dirty="0" smtClean="0"/>
              <a:t>เครียดทำให้ความดันสูงชึ้น</a:t>
            </a:r>
          </a:p>
          <a:p>
            <a:r>
              <a:rPr lang="th-TH" baseline="0" dirty="0" smtClean="0"/>
              <a:t>เพศ </a:t>
            </a:r>
            <a:r>
              <a:rPr lang="en-US" baseline="0" dirty="0" smtClean="0"/>
              <a:t>: </a:t>
            </a:r>
            <a:r>
              <a:rPr lang="th-TH" baseline="0" dirty="0" smtClean="0"/>
              <a:t>ผู้ชายมักจะมีความดันโลหิตที่สูงกว่า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7C3A77-7317-4346-8651-4B87E627E24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9486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 smtClean="0"/>
              <a:t>ออกกำลังกายความหนักระดับปานกลาง</a:t>
            </a:r>
            <a:r>
              <a:rPr lang="th-TH" baseline="0" dirty="0" smtClean="0"/>
              <a:t> คือ ออกกำลังกายจนชีพจรเต้นร้อยละ </a:t>
            </a:r>
            <a:r>
              <a:rPr lang="en-US" baseline="0" dirty="0" smtClean="0"/>
              <a:t>50-70 </a:t>
            </a:r>
            <a:r>
              <a:rPr lang="th-TH" baseline="0" dirty="0" smtClean="0"/>
              <a:t>ของชีพจรตามอายุ </a:t>
            </a:r>
            <a:r>
              <a:rPr lang="en-US" baseline="0" dirty="0" smtClean="0"/>
              <a:t>( maximal HR= 220-</a:t>
            </a:r>
            <a:r>
              <a:rPr lang="th-TH" baseline="0" dirty="0" smtClean="0"/>
              <a:t>อายุ</a:t>
            </a:r>
            <a:r>
              <a:rPr lang="en-US" baseline="0" dirty="0" smtClean="0"/>
              <a:t>) </a:t>
            </a:r>
            <a:r>
              <a:rPr lang="th-TH" baseline="0" dirty="0" smtClean="0"/>
              <a:t>หรือยังสามารถพูดเป็นประโยคต่อเนื่องได้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7C3A77-7317-4346-8651-4B87E627E24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630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 smtClean="0"/>
              <a:t>ผัก </a:t>
            </a:r>
            <a:r>
              <a:rPr lang="en-US" dirty="0" smtClean="0"/>
              <a:t>1 </a:t>
            </a:r>
            <a:r>
              <a:rPr lang="th-TH" dirty="0" smtClean="0"/>
              <a:t>ส่วน </a:t>
            </a:r>
            <a:r>
              <a:rPr lang="en-US" dirty="0" smtClean="0"/>
              <a:t>=</a:t>
            </a:r>
            <a:r>
              <a:rPr lang="th-TH" baseline="0" dirty="0" smtClean="0"/>
              <a:t> ผักดิบ </a:t>
            </a:r>
            <a:r>
              <a:rPr lang="en-US" baseline="0" dirty="0" smtClean="0"/>
              <a:t>2</a:t>
            </a:r>
            <a:r>
              <a:rPr lang="th-TH" baseline="0" dirty="0" smtClean="0"/>
              <a:t>ทัพพีหรือ ผักสุก </a:t>
            </a:r>
            <a:r>
              <a:rPr lang="en-US" baseline="0" dirty="0" smtClean="0"/>
              <a:t>1 </a:t>
            </a:r>
            <a:r>
              <a:rPr lang="th-TH" baseline="0" dirty="0" smtClean="0"/>
              <a:t>ทัพพี</a:t>
            </a:r>
          </a:p>
          <a:p>
            <a:r>
              <a:rPr lang="th-TH" baseline="0" dirty="0" smtClean="0"/>
              <a:t>ผลไม้ </a:t>
            </a:r>
            <a:r>
              <a:rPr lang="en-US" baseline="0" dirty="0" smtClean="0"/>
              <a:t>1 </a:t>
            </a:r>
            <a:r>
              <a:rPr lang="th-TH" baseline="0" dirty="0" smtClean="0"/>
              <a:t>ส่วน </a:t>
            </a:r>
            <a:r>
              <a:rPr lang="en-US" baseline="0" dirty="0" smtClean="0"/>
              <a:t>=</a:t>
            </a:r>
            <a:r>
              <a:rPr lang="th-TH" baseline="0" dirty="0" smtClean="0"/>
              <a:t> ผลไม้หั่นพอดีคำ </a:t>
            </a:r>
            <a:r>
              <a:rPr lang="en-US" baseline="0" dirty="0" smtClean="0"/>
              <a:t>6-8</a:t>
            </a:r>
            <a:r>
              <a:rPr lang="th-TH" baseline="0" dirty="0" smtClean="0"/>
              <a:t>ชิ้น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7C3A77-7317-4346-8651-4B87E627E24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9050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7C3A77-7317-4346-8651-4B87E627E24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0638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 smtClean="0"/>
              <a:t>ความดันสูงมากคือ </a:t>
            </a:r>
            <a:r>
              <a:rPr lang="en-US" dirty="0" err="1" smtClean="0"/>
              <a:t>sBP</a:t>
            </a:r>
            <a:r>
              <a:rPr lang="en-US" dirty="0" smtClean="0"/>
              <a:t> &gt;160 or DBP &gt; 100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7C3A77-7317-4346-8651-4B87E627E24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117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6E5F086A-C42D-4516-A1FB-901B3EB5AEF7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126899F-1C19-4D35-8FBF-F831570C388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F086A-C42D-4516-A1FB-901B3EB5AEF7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6899F-1C19-4D35-8FBF-F831570C38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6E5F086A-C42D-4516-A1FB-901B3EB5AEF7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E126899F-1C19-4D35-8FBF-F831570C388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F086A-C42D-4516-A1FB-901B3EB5AEF7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126899F-1C19-4D35-8FBF-F831570C38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F086A-C42D-4516-A1FB-901B3EB5AEF7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E126899F-1C19-4D35-8FBF-F831570C388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E5F086A-C42D-4516-A1FB-901B3EB5AEF7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126899F-1C19-4D35-8FBF-F831570C388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E5F086A-C42D-4516-A1FB-901B3EB5AEF7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126899F-1C19-4D35-8FBF-F831570C388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F086A-C42D-4516-A1FB-901B3EB5AEF7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126899F-1C19-4D35-8FBF-F831570C38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F086A-C42D-4516-A1FB-901B3EB5AEF7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126899F-1C19-4D35-8FBF-F831570C38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F086A-C42D-4516-A1FB-901B3EB5AEF7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126899F-1C19-4D35-8FBF-F831570C388D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6E5F086A-C42D-4516-A1FB-901B3EB5AEF7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E126899F-1C19-4D35-8FBF-F831570C388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E5F086A-C42D-4516-A1FB-901B3EB5AEF7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126899F-1C19-4D35-8FBF-F831570C388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524000"/>
            <a:ext cx="6480048" cy="2301240"/>
          </a:xfrm>
        </p:spPr>
        <p:txBody>
          <a:bodyPr>
            <a:normAutofit/>
          </a:bodyPr>
          <a:lstStyle/>
          <a:p>
            <a:r>
              <a:rPr lang="th-TH" sz="96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ความดันโลหิตสูง</a:t>
            </a:r>
            <a:endParaRPr lang="en-US" sz="96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95600" y="4267200"/>
            <a:ext cx="6400800" cy="1752600"/>
          </a:xfrm>
        </p:spPr>
        <p:txBody>
          <a:bodyPr>
            <a:normAutofit/>
          </a:bodyPr>
          <a:lstStyle/>
          <a:p>
            <a:pPr algn="ctr"/>
            <a:r>
              <a:rPr lang="th-TH" sz="3600" dirty="0" smtClean="0"/>
              <a:t>พญ. ศรัญญา เต็มประเสริฐฤดี, อายุรแพทย์ </a:t>
            </a:r>
          </a:p>
          <a:p>
            <a:pPr algn="ctr"/>
            <a:r>
              <a:rPr lang="th-TH" sz="3600" dirty="0" smtClean="0"/>
              <a:t>โรงพยาบาลสุไหงโกลก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7280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การวัดความดันโลหิต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th-TH" dirty="0" smtClean="0"/>
              <a:t>วิธีการวัด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- </a:t>
            </a:r>
            <a:r>
              <a:rPr lang="th-TH" dirty="0"/>
              <a:t>วัดระดับความดันโลหิตโดยการฟัง ให้วาง </a:t>
            </a:r>
            <a:r>
              <a:rPr lang="en-US" dirty="0"/>
              <a:t>bell </a:t>
            </a:r>
            <a:r>
              <a:rPr lang="th-TH" dirty="0"/>
              <a:t>หรือ </a:t>
            </a:r>
            <a:r>
              <a:rPr lang="en-US" dirty="0"/>
              <a:t>diaphragm </a:t>
            </a:r>
            <a:r>
              <a:rPr lang="th-TH" dirty="0"/>
              <a:t>ของ </a:t>
            </a:r>
            <a:r>
              <a:rPr lang="en-US" dirty="0"/>
              <a:t>stethoscope </a:t>
            </a:r>
            <a:r>
              <a:rPr lang="th-TH" dirty="0"/>
              <a:t>เหนือ</a:t>
            </a:r>
            <a:r>
              <a:rPr lang="th-TH" dirty="0" smtClean="0"/>
              <a:t>หลอดเลือด</a:t>
            </a:r>
            <a:r>
              <a:rPr lang="th-TH" dirty="0"/>
              <a:t>แดง </a:t>
            </a:r>
            <a:r>
              <a:rPr lang="en-US" dirty="0"/>
              <a:t>brachial </a:t>
            </a:r>
            <a:r>
              <a:rPr lang="th-TH" dirty="0"/>
              <a:t>แล้วบีบลูกยางจนระดับปรอทเหนือกว่า </a:t>
            </a:r>
            <a:r>
              <a:rPr lang="en-US" dirty="0"/>
              <a:t>SBP </a:t>
            </a:r>
            <a:r>
              <a:rPr lang="th-TH" dirty="0" smtClean="0"/>
              <a:t>ที่คลำ </a:t>
            </a:r>
            <a:r>
              <a:rPr lang="th-TH" dirty="0"/>
              <a:t>ได้ 20-30 มม.ปรอท แล้วค่อย </a:t>
            </a:r>
            <a:r>
              <a:rPr lang="th-TH" dirty="0" smtClean="0"/>
              <a:t>ๆปล่อย</a:t>
            </a:r>
            <a:r>
              <a:rPr lang="th-TH" dirty="0"/>
              <a:t>ลมออก เสียงแรกที่ได้ยิน (</a:t>
            </a:r>
            <a:r>
              <a:rPr lang="en-US" dirty="0" err="1"/>
              <a:t>Korotkoff</a:t>
            </a:r>
            <a:r>
              <a:rPr lang="en-US" dirty="0"/>
              <a:t> sound phase I) </a:t>
            </a:r>
            <a:r>
              <a:rPr lang="th-TH" dirty="0"/>
              <a:t>จะตรงกับ </a:t>
            </a:r>
            <a:r>
              <a:rPr lang="en-US" dirty="0"/>
              <a:t>SBP </a:t>
            </a:r>
            <a:r>
              <a:rPr lang="th-TH" dirty="0"/>
              <a:t>ปล่อยระดับปรอทลง</a:t>
            </a:r>
            <a:r>
              <a:rPr lang="th-TH" dirty="0" smtClean="0"/>
              <a:t>จนเสียง</a:t>
            </a:r>
            <a:r>
              <a:rPr lang="th-TH" dirty="0"/>
              <a:t>หายไป (</a:t>
            </a:r>
            <a:r>
              <a:rPr lang="en-US" dirty="0" err="1"/>
              <a:t>Korotkoff</a:t>
            </a:r>
            <a:r>
              <a:rPr lang="en-US" dirty="0"/>
              <a:t> sound phase V) </a:t>
            </a:r>
            <a:r>
              <a:rPr lang="th-TH" dirty="0"/>
              <a:t>จะตรงกับ </a:t>
            </a:r>
            <a:r>
              <a:rPr lang="en-US" dirty="0"/>
              <a:t>DBP</a:t>
            </a:r>
          </a:p>
          <a:p>
            <a:pPr marL="0" indent="0">
              <a:buNone/>
            </a:pPr>
            <a:r>
              <a:rPr lang="th-TH" dirty="0" smtClean="0"/>
              <a:t>	</a:t>
            </a:r>
            <a:r>
              <a:rPr lang="en-US" dirty="0" smtClean="0"/>
              <a:t>- </a:t>
            </a:r>
            <a:r>
              <a:rPr lang="th-TH" dirty="0" smtClean="0"/>
              <a:t>ให้ท</a:t>
            </a:r>
            <a:r>
              <a:rPr lang="th-TH" dirty="0"/>
              <a:t>ำ</a:t>
            </a:r>
            <a:r>
              <a:rPr lang="th-TH" dirty="0" smtClean="0"/>
              <a:t>การ</a:t>
            </a:r>
            <a:r>
              <a:rPr lang="th-TH" dirty="0"/>
              <a:t>วัดอย่างน้อย 2 ครั้ง ห่างกันครั้งละ 1 นาที จากแขนเดียวกัน และท่าเดียวกัน </a:t>
            </a:r>
            <a:r>
              <a:rPr lang="th-TH" dirty="0" smtClean="0"/>
              <a:t>นำผลที่ได้</a:t>
            </a:r>
            <a:r>
              <a:rPr lang="th-TH" dirty="0"/>
              <a:t>ทั้งหมดมาหาค่าเฉลี่ย โดยทั่วไปการวัดครั้งแรกมักมีค่าสูงที่สุด หากพบผลจากการวัดสอง</a:t>
            </a:r>
            <a:r>
              <a:rPr lang="th-TH" dirty="0" smtClean="0"/>
              <a:t>ครั้งต่างกัน</a:t>
            </a:r>
            <a:r>
              <a:rPr lang="th-TH" dirty="0"/>
              <a:t>มากกว่า 5 มม.ปรอท ควรวัดเพิ่มอีก 1-2 ครั้ง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94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h-TH" dirty="0" smtClean="0"/>
              <a:t>การประเมินความเสี่ยงต่อการเกิดโรคหัวใจและหลอดเลือด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h-TH" dirty="0"/>
              <a:t>ความเสี่ยงต่อการเกิด </a:t>
            </a:r>
            <a:r>
              <a:rPr lang="en-US" dirty="0"/>
              <a:t>CVD </a:t>
            </a:r>
            <a:r>
              <a:rPr lang="th-TH" dirty="0"/>
              <a:t>จากโรคความดันโลหิตสูง ไม่ได้ตัดสินจากระดับความดัน</a:t>
            </a:r>
            <a:r>
              <a:rPr lang="th-TH" dirty="0" smtClean="0"/>
              <a:t>โลหิตเพียง</a:t>
            </a:r>
            <a:r>
              <a:rPr lang="th-TH" dirty="0"/>
              <a:t>อย่างเดียว แต่ดูจากการประเมินปัจจัยเสี่ยงรวม </a:t>
            </a:r>
            <a:r>
              <a:rPr lang="th-TH" dirty="0" smtClean="0"/>
              <a:t>ได้แก่</a:t>
            </a:r>
            <a:endParaRPr lang="th-TH" dirty="0"/>
          </a:p>
          <a:p>
            <a:pPr marL="0" indent="0">
              <a:buNone/>
            </a:pPr>
            <a:r>
              <a:rPr lang="th-TH" dirty="0" smtClean="0"/>
              <a:t>	1</a:t>
            </a:r>
            <a:r>
              <a:rPr lang="th-TH" dirty="0"/>
              <a:t>. ปัจจัยเสี่ยงต่าง ๆ ต่อการเกิด </a:t>
            </a:r>
            <a:r>
              <a:rPr lang="en-US" dirty="0"/>
              <a:t>CVD </a:t>
            </a:r>
            <a:r>
              <a:rPr lang="th-TH" dirty="0"/>
              <a:t>ได้แก่ อายุ เพศ ประวัติการสูบบุหรี่ และภาวะไขมัน</a:t>
            </a:r>
            <a:r>
              <a:rPr lang="th-TH" dirty="0" smtClean="0"/>
              <a:t>ในเลือด</a:t>
            </a:r>
            <a:r>
              <a:rPr lang="th-TH" dirty="0"/>
              <a:t>ผิดปกติ (</a:t>
            </a:r>
            <a:r>
              <a:rPr lang="en-US" dirty="0"/>
              <a:t>dyslipidemia) </a:t>
            </a:r>
            <a:r>
              <a:rPr lang="th-TH" dirty="0"/>
              <a:t>เป็นต้น</a:t>
            </a:r>
          </a:p>
          <a:p>
            <a:pPr marL="0" indent="0">
              <a:buNone/>
            </a:pPr>
            <a:r>
              <a:rPr lang="th-TH" dirty="0" smtClean="0"/>
              <a:t>	2</a:t>
            </a:r>
            <a:r>
              <a:rPr lang="th-TH" dirty="0"/>
              <a:t>. การตรวจพบ </a:t>
            </a:r>
            <a:r>
              <a:rPr lang="en-US" dirty="0" smtClean="0"/>
              <a:t>Target organ damage</a:t>
            </a:r>
            <a:endParaRPr lang="en-US" dirty="0"/>
          </a:p>
          <a:p>
            <a:pPr marL="0" indent="0">
              <a:buNone/>
            </a:pPr>
            <a:r>
              <a:rPr lang="th-TH" dirty="0" smtClean="0"/>
              <a:t>	3</a:t>
            </a:r>
            <a:r>
              <a:rPr lang="th-TH" dirty="0"/>
              <a:t>. การปรากฏของ </a:t>
            </a:r>
            <a:r>
              <a:rPr lang="en-US" dirty="0"/>
              <a:t>CVD </a:t>
            </a:r>
            <a:r>
              <a:rPr lang="th-TH" dirty="0"/>
              <a:t>อยู่แล้ว เช่น โรคหัวใจขาดเลือด ภาวะหัวใจล้มเหลว โรค</a:t>
            </a:r>
            <a:r>
              <a:rPr lang="th-TH" dirty="0" smtClean="0"/>
              <a:t>หลอดเลือด</a:t>
            </a:r>
            <a:r>
              <a:rPr lang="th-TH" dirty="0"/>
              <a:t>สมอง โรคหลอดเลือดส่วนปลาย</a:t>
            </a:r>
          </a:p>
          <a:p>
            <a:pPr marL="0" indent="0">
              <a:buNone/>
            </a:pPr>
            <a:r>
              <a:rPr lang="th-TH" dirty="0" smtClean="0"/>
              <a:t>	4</a:t>
            </a:r>
            <a:r>
              <a:rPr lang="th-TH" dirty="0"/>
              <a:t>. โรคร่วมที่มีความเสี่ยงต่อการเกิด </a:t>
            </a:r>
            <a:r>
              <a:rPr lang="en-US" dirty="0"/>
              <a:t>CVD </a:t>
            </a:r>
            <a:r>
              <a:rPr lang="th-TH" dirty="0"/>
              <a:t>สูง เช่น โรคเบาหวาน หรือ </a:t>
            </a:r>
            <a:r>
              <a:rPr lang="en-US" dirty="0"/>
              <a:t>CKD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438400" y="1828800"/>
            <a:ext cx="6388510" cy="3810000"/>
          </a:xfrm>
          <a:prstGeom prst="round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Target organ damage</a:t>
            </a:r>
          </a:p>
          <a:p>
            <a:pPr marL="285750" indent="-285750">
              <a:buFontTx/>
              <a:buChar char="-"/>
            </a:pPr>
            <a:r>
              <a:rPr lang="en-US" sz="2400" dirty="0" smtClean="0"/>
              <a:t>Cerebrovascular  disease : Ischemic stroke, cerebral hemorrhage, transient ischemic attack</a:t>
            </a:r>
          </a:p>
          <a:p>
            <a:pPr marL="285750" indent="-285750">
              <a:buFontTx/>
              <a:buChar char="-"/>
            </a:pPr>
            <a:r>
              <a:rPr lang="en-US" sz="2400" dirty="0" smtClean="0"/>
              <a:t>Cardiovascular  disease : </a:t>
            </a:r>
            <a:r>
              <a:rPr lang="en-US" sz="2400" dirty="0" smtClean="0"/>
              <a:t>cardiomegaly, </a:t>
            </a:r>
            <a:r>
              <a:rPr lang="en-US" sz="2400" dirty="0" smtClean="0"/>
              <a:t>congestive heart failure</a:t>
            </a:r>
          </a:p>
          <a:p>
            <a:pPr marL="285750" indent="-285750">
              <a:buFontTx/>
              <a:buChar char="-"/>
            </a:pPr>
            <a:r>
              <a:rPr lang="en-US" sz="2400" dirty="0" smtClean="0"/>
              <a:t>Kidney disease : CKD, Albuminuria ( urine albumin/urine </a:t>
            </a:r>
            <a:r>
              <a:rPr lang="en-US" sz="2400" dirty="0" err="1" smtClean="0"/>
              <a:t>creatinine</a:t>
            </a:r>
            <a:r>
              <a:rPr lang="en-US" sz="2400" dirty="0" smtClean="0"/>
              <a:t> ratio &gt; 30 mg/g Cr.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63600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การซักประวัติ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h-TH" dirty="0"/>
              <a:t>ประวัติเกี่ยวกับโรคความดันโลหิต</a:t>
            </a:r>
            <a:r>
              <a:rPr lang="th-TH" dirty="0" smtClean="0"/>
              <a:t>สูงและโรคประจำตัวอื่นๆ</a:t>
            </a:r>
          </a:p>
          <a:p>
            <a:r>
              <a:rPr lang="th-TH" dirty="0"/>
              <a:t>ประวัติ</a:t>
            </a:r>
            <a:r>
              <a:rPr lang="th-TH" dirty="0" smtClean="0"/>
              <a:t>ครอบครัว</a:t>
            </a:r>
          </a:p>
          <a:p>
            <a:r>
              <a:rPr lang="th-TH" dirty="0"/>
              <a:t>ปัจจัยเสี่ยงอื่น ๆ เช่น การสูบบุหรี่ การดื่ม</a:t>
            </a:r>
            <a:r>
              <a:rPr lang="th-TH" dirty="0" smtClean="0"/>
              <a:t>สุรา การกินอาหารเค็ม</a:t>
            </a:r>
          </a:p>
          <a:p>
            <a:r>
              <a:rPr lang="th-TH" dirty="0"/>
              <a:t>อาการที่บ่งชี้ว่ามี </a:t>
            </a:r>
            <a:r>
              <a:rPr lang="en-US" dirty="0"/>
              <a:t>TOD </a:t>
            </a:r>
            <a:r>
              <a:rPr lang="th-TH" dirty="0"/>
              <a:t>แล้ว เช่น อาการใจสั่น เหนื่อยง่าย เจ็บแน่นหน้าอก ชาหรือ</a:t>
            </a:r>
            <a:r>
              <a:rPr lang="th-TH" dirty="0" smtClean="0"/>
              <a:t>แขนขา</a:t>
            </a:r>
            <a:r>
              <a:rPr lang="th-TH" dirty="0"/>
              <a:t>อ่อนแรงชั่วคราวหรือถาวร ตามัว หรือมองไม่เห็นชั่วคราว ปวดศีรษะ เวียนศีรษะ บวมที่เท้า </a:t>
            </a:r>
            <a:r>
              <a:rPr lang="th-TH" dirty="0" smtClean="0"/>
              <a:t>ปวดขา</a:t>
            </a:r>
            <a:r>
              <a:rPr lang="th-TH" dirty="0"/>
              <a:t>เวลาเดินระยะทางสั้น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207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การตรวจร่างกาย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h-TH" dirty="0" smtClean="0"/>
              <a:t>ตรวจเพื่อยืนยันการวินิจฉัยความดันโลหิตสูง</a:t>
            </a:r>
          </a:p>
          <a:p>
            <a:r>
              <a:rPr lang="th-TH" dirty="0" smtClean="0"/>
              <a:t>ตรวจภาวะโรคอ้วนและภาวะอ้วนลงพุง</a:t>
            </a:r>
          </a:p>
          <a:p>
            <a:pPr marL="0" indent="0">
              <a:buNone/>
            </a:pPr>
            <a:r>
              <a:rPr lang="th-TH" dirty="0"/>
              <a:t>	</a:t>
            </a:r>
            <a:r>
              <a:rPr lang="en-US" dirty="0" smtClean="0"/>
              <a:t>- </a:t>
            </a:r>
            <a:r>
              <a:rPr lang="th-TH" dirty="0" smtClean="0"/>
              <a:t>โรคอ้วน </a:t>
            </a:r>
            <a:r>
              <a:rPr lang="en-US" dirty="0" smtClean="0"/>
              <a:t>: BMI ≥ 25 </a:t>
            </a:r>
            <a:r>
              <a:rPr lang="th-TH" dirty="0" smtClean="0"/>
              <a:t>กก</a:t>
            </a:r>
            <a:r>
              <a:rPr lang="en-US" dirty="0" smtClean="0"/>
              <a:t>/</a:t>
            </a:r>
            <a:r>
              <a:rPr lang="th-TH" dirty="0" smtClean="0"/>
              <a:t>ม</a:t>
            </a:r>
            <a:r>
              <a:rPr lang="en-US" baseline="30000" dirty="0" smtClean="0"/>
              <a:t>2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- </a:t>
            </a:r>
            <a:r>
              <a:rPr lang="th-TH" dirty="0" smtClean="0"/>
              <a:t>ภาวะอ้วนลงพุง </a:t>
            </a:r>
            <a:r>
              <a:rPr lang="en-US" dirty="0" smtClean="0"/>
              <a:t>: </a:t>
            </a:r>
            <a:r>
              <a:rPr lang="th-TH" dirty="0" smtClean="0"/>
              <a:t>เส้นรอบเอวในท่ายืน ≥ </a:t>
            </a:r>
            <a:r>
              <a:rPr lang="en-US" dirty="0" smtClean="0"/>
              <a:t>90 </a:t>
            </a:r>
            <a:r>
              <a:rPr lang="th-TH" dirty="0" smtClean="0"/>
              <a:t>ซม.ในผู้ชาย หรือ≥ </a:t>
            </a:r>
            <a:r>
              <a:rPr lang="en-US" dirty="0" smtClean="0"/>
              <a:t>80 </a:t>
            </a:r>
            <a:r>
              <a:rPr lang="th-TH" dirty="0" smtClean="0"/>
              <a:t>ซม.ในผู้หญิง</a:t>
            </a:r>
            <a:endParaRPr lang="en-US" dirty="0" smtClean="0"/>
          </a:p>
          <a:p>
            <a:r>
              <a:rPr lang="th-TH" dirty="0" smtClean="0"/>
              <a:t>ตรวจหา </a:t>
            </a:r>
            <a:r>
              <a:rPr lang="en-US" dirty="0" smtClean="0"/>
              <a:t>TOD, CVS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725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การตรวจทางห้องปฏิบัติการ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h-TH" dirty="0" smtClean="0"/>
              <a:t>ต้องได้รับการตรวจตั้งแต่วินิจฉัยเป็นโรคความดันโลหิตสูง และส่งตรวจซ้ำปีละ </a:t>
            </a:r>
            <a:r>
              <a:rPr lang="en-US" dirty="0" smtClean="0"/>
              <a:t>1 </a:t>
            </a:r>
            <a:r>
              <a:rPr lang="th-TH" dirty="0" smtClean="0"/>
              <a:t>ครั้ง</a:t>
            </a:r>
          </a:p>
          <a:p>
            <a:pPr marL="0" indent="0">
              <a:buNone/>
            </a:pPr>
            <a:r>
              <a:rPr lang="th-TH" dirty="0"/>
              <a:t>	</a:t>
            </a:r>
            <a:r>
              <a:rPr lang="en-US" dirty="0" smtClean="0"/>
              <a:t>- Fasting plasma glucose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- Lipid profile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- Electrolyte, serum </a:t>
            </a:r>
            <a:r>
              <a:rPr lang="en-US" dirty="0" err="1" smtClean="0"/>
              <a:t>creatinine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- Hemoglobin, Hematocrit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- Urinalysis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- Electrocardiography (ECG)</a:t>
            </a:r>
          </a:p>
        </p:txBody>
      </p:sp>
    </p:spTree>
    <p:extLst>
      <p:ext uri="{BB962C8B-B14F-4D97-AF65-F5344CB8AC3E}">
        <p14:creationId xmlns:p14="http://schemas.microsoft.com/office/powerpoint/2010/main" val="154301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หลักการรักษาโรคความดันโลหิตสูง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h-TH" dirty="0" smtClean="0"/>
              <a:t>ประเมินความเสี่ยงโดยรวมของโรคหัวใจและหลอดเลือด</a:t>
            </a:r>
          </a:p>
          <a:p>
            <a:r>
              <a:rPr lang="th-TH" dirty="0" smtClean="0"/>
              <a:t>การรักษาโรคความดันโลหิตสูง</a:t>
            </a:r>
          </a:p>
          <a:p>
            <a:pPr marL="0" indent="0">
              <a:buNone/>
            </a:pPr>
            <a:r>
              <a:rPr lang="th-TH" dirty="0"/>
              <a:t>	</a:t>
            </a:r>
            <a:r>
              <a:rPr lang="en-US" dirty="0" smtClean="0"/>
              <a:t>- </a:t>
            </a:r>
            <a:r>
              <a:rPr lang="th-TH" dirty="0" smtClean="0"/>
              <a:t>การรักษาโดยการปรับเปลี่ยนพฤติกรรมชีวิต</a:t>
            </a:r>
          </a:p>
          <a:p>
            <a:pPr marL="0" indent="0">
              <a:buNone/>
            </a:pPr>
            <a:r>
              <a:rPr lang="th-TH" dirty="0"/>
              <a:t>	</a:t>
            </a:r>
            <a:r>
              <a:rPr lang="en-US" dirty="0" smtClean="0"/>
              <a:t>- </a:t>
            </a:r>
            <a:r>
              <a:rPr lang="th-TH" dirty="0" smtClean="0"/>
              <a:t>การใช้ยาความดันโลหิต</a:t>
            </a:r>
          </a:p>
          <a:p>
            <a:r>
              <a:rPr lang="th-TH" dirty="0" smtClean="0"/>
              <a:t>การติดตามผู้ป่วย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1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หลักการรักษาโรคความดันโลหิตสูง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h-TH" dirty="0" smtClean="0"/>
              <a:t>ประเมินความเสี่ยงโดยรวมต่อการเสียชีวิตจากโรคหัวใจและหลอดเลือดใน </a:t>
            </a:r>
            <a:r>
              <a:rPr lang="en-US" dirty="0" smtClean="0"/>
              <a:t>10 </a:t>
            </a:r>
            <a:r>
              <a:rPr lang="th-TH" dirty="0" smtClean="0"/>
              <a:t>ปี ข้างหน้า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14601"/>
            <a:ext cx="8254262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609600" y="5410200"/>
            <a:ext cx="7924800" cy="533400"/>
          </a:xfrm>
          <a:prstGeom prst="roundRect">
            <a:avLst/>
          </a:prstGeom>
          <a:solidFill>
            <a:schemeClr val="bg2">
              <a:lumMod val="50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99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ปัจจัยเสี่ยงต่อการเกิดโรคหัวใจและหลอดเลือด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h-TH" dirty="0" smtClean="0"/>
              <a:t>ระดับความรุนแรงของ </a:t>
            </a:r>
            <a:r>
              <a:rPr lang="en-US" dirty="0" smtClean="0"/>
              <a:t>SBP </a:t>
            </a:r>
            <a:r>
              <a:rPr lang="th-TH" dirty="0" smtClean="0"/>
              <a:t>และ </a:t>
            </a:r>
            <a:r>
              <a:rPr lang="en-US" dirty="0" smtClean="0"/>
              <a:t>DBP</a:t>
            </a:r>
          </a:p>
          <a:p>
            <a:r>
              <a:rPr lang="th-TH" dirty="0" smtClean="0"/>
              <a:t>อายุ </a:t>
            </a:r>
            <a:r>
              <a:rPr lang="en-US" dirty="0" smtClean="0"/>
              <a:t>≥ 55 </a:t>
            </a:r>
            <a:r>
              <a:rPr lang="th-TH" dirty="0" smtClean="0"/>
              <a:t>ปีในเพศชายหรือ ≥ </a:t>
            </a:r>
            <a:r>
              <a:rPr lang="en-US" dirty="0" smtClean="0"/>
              <a:t>65 </a:t>
            </a:r>
            <a:r>
              <a:rPr lang="th-TH" dirty="0" smtClean="0"/>
              <a:t>ปีในเพศหญิง</a:t>
            </a:r>
          </a:p>
          <a:p>
            <a:r>
              <a:rPr lang="th-TH" dirty="0" smtClean="0"/>
              <a:t>สูบบุหรี่</a:t>
            </a:r>
          </a:p>
          <a:p>
            <a:r>
              <a:rPr lang="en-US" dirty="0" smtClean="0"/>
              <a:t>FPG 100-125 mg/</a:t>
            </a:r>
            <a:r>
              <a:rPr lang="en-US" dirty="0" err="1" smtClean="0"/>
              <a:t>dL</a:t>
            </a:r>
            <a:endParaRPr lang="en-US" dirty="0" smtClean="0"/>
          </a:p>
          <a:p>
            <a:r>
              <a:rPr lang="en-US" dirty="0" smtClean="0"/>
              <a:t>Total cholesterol &gt; 200 mg/</a:t>
            </a:r>
            <a:r>
              <a:rPr lang="en-US" dirty="0" err="1" smtClean="0"/>
              <a:t>dL</a:t>
            </a:r>
            <a:r>
              <a:rPr lang="en-US" dirty="0" smtClean="0"/>
              <a:t>, LDL &gt; 130 mg/</a:t>
            </a:r>
            <a:r>
              <a:rPr lang="en-US" dirty="0" err="1" smtClean="0"/>
              <a:t>dL</a:t>
            </a:r>
            <a:r>
              <a:rPr lang="en-US" dirty="0" smtClean="0"/>
              <a:t>, HDL &lt; 40 mg/</a:t>
            </a:r>
            <a:r>
              <a:rPr lang="en-US" dirty="0" err="1" smtClean="0"/>
              <a:t>dL</a:t>
            </a:r>
            <a:r>
              <a:rPr lang="en-US" dirty="0" smtClean="0"/>
              <a:t> </a:t>
            </a:r>
            <a:r>
              <a:rPr lang="th-TH" dirty="0" smtClean="0"/>
              <a:t>ในเพศชายหรือ </a:t>
            </a:r>
            <a:r>
              <a:rPr lang="en-US" dirty="0" smtClean="0"/>
              <a:t>&lt; 50 mg/</a:t>
            </a:r>
            <a:r>
              <a:rPr lang="en-US" dirty="0" err="1" smtClean="0"/>
              <a:t>dL</a:t>
            </a:r>
            <a:r>
              <a:rPr lang="en-US" dirty="0" smtClean="0"/>
              <a:t> </a:t>
            </a:r>
            <a:r>
              <a:rPr lang="th-TH" dirty="0" smtClean="0"/>
              <a:t>ในเพศหญิง</a:t>
            </a:r>
            <a:r>
              <a:rPr lang="en-US" dirty="0" smtClean="0"/>
              <a:t>, triglyceride &gt; 150 mg/</a:t>
            </a:r>
            <a:r>
              <a:rPr lang="en-US" dirty="0" err="1" smtClean="0"/>
              <a:t>dL</a:t>
            </a:r>
            <a:endParaRPr lang="en-US" dirty="0" smtClean="0"/>
          </a:p>
          <a:p>
            <a:r>
              <a:rPr lang="th-TH" dirty="0" smtClean="0"/>
              <a:t>ประวัติการเกิด </a:t>
            </a:r>
            <a:r>
              <a:rPr lang="en-US" dirty="0" smtClean="0"/>
              <a:t>CVD</a:t>
            </a:r>
            <a:r>
              <a:rPr lang="th-TH" dirty="0" smtClean="0"/>
              <a:t>ในบิดา มารดา หรือ พี่น้องก่อนวัยอันควร</a:t>
            </a:r>
          </a:p>
          <a:p>
            <a:r>
              <a:rPr lang="th-TH" dirty="0" smtClean="0"/>
              <a:t>อ้วนลงพุง </a:t>
            </a:r>
            <a:r>
              <a:rPr lang="en-US" dirty="0" smtClean="0"/>
              <a:t>WC ≥ 90</a:t>
            </a:r>
            <a:r>
              <a:rPr lang="th-TH" dirty="0" smtClean="0"/>
              <a:t> ซม.ในเพศชาย และ </a:t>
            </a:r>
            <a:r>
              <a:rPr lang="en-US" dirty="0" smtClean="0"/>
              <a:t>80 </a:t>
            </a:r>
            <a:r>
              <a:rPr lang="th-TH" dirty="0" smtClean="0"/>
              <a:t>ซม. ในเพศหญิง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79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dirty="0" smtClean="0"/>
              <a:t>การรักษาโรคความดันโลหิตสูง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h-TH" dirty="0" smtClean="0"/>
              <a:t>การรักษาโดยการปรับเปลี่ยนพฤติกรรมชีวิต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- </a:t>
            </a:r>
            <a:r>
              <a:rPr lang="th-TH" dirty="0" smtClean="0"/>
              <a:t>การควบคุมน้ำหนักตัวให้อยู่ในเกณฑ์ปกติ </a:t>
            </a:r>
            <a:r>
              <a:rPr lang="en-US" dirty="0" smtClean="0"/>
              <a:t>: BMI 18.5-22.9 </a:t>
            </a:r>
            <a:r>
              <a:rPr lang="th-TH" dirty="0" smtClean="0"/>
              <a:t>กก</a:t>
            </a:r>
            <a:r>
              <a:rPr lang="en-US" dirty="0" smtClean="0"/>
              <a:t>./</a:t>
            </a:r>
            <a:r>
              <a:rPr lang="th-TH" dirty="0" smtClean="0"/>
              <a:t>ม</a:t>
            </a:r>
            <a:r>
              <a:rPr lang="en-US" baseline="30000" dirty="0" smtClean="0"/>
              <a:t>2</a:t>
            </a:r>
            <a:endParaRPr lang="th-TH" baseline="30000" dirty="0" smtClean="0"/>
          </a:p>
          <a:p>
            <a:pPr marL="0" indent="0">
              <a:buNone/>
            </a:pPr>
            <a:endParaRPr lang="en-US" baseline="30000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- </a:t>
            </a:r>
            <a:r>
              <a:rPr lang="th-TH" dirty="0" smtClean="0"/>
              <a:t>การออกกำลังกาย </a:t>
            </a:r>
            <a:r>
              <a:rPr lang="en-US" dirty="0" smtClean="0"/>
              <a:t>: </a:t>
            </a:r>
            <a:r>
              <a:rPr lang="th-TH" dirty="0" smtClean="0"/>
              <a:t>ออกกำลังกายความหนักระดับปานกลางอย่างน้อยวันละ </a:t>
            </a:r>
            <a:r>
              <a:rPr lang="en-US" dirty="0" smtClean="0"/>
              <a:t>30 </a:t>
            </a:r>
            <a:r>
              <a:rPr lang="th-TH" dirty="0" smtClean="0"/>
              <a:t>นาที </a:t>
            </a:r>
            <a:r>
              <a:rPr lang="en-US" dirty="0" smtClean="0"/>
              <a:t>5 </a:t>
            </a:r>
            <a:r>
              <a:rPr lang="th-TH" dirty="0" smtClean="0"/>
              <a:t>วัน</a:t>
            </a:r>
            <a:r>
              <a:rPr lang="en-US" dirty="0" smtClean="0"/>
              <a:t>/</a:t>
            </a:r>
            <a:r>
              <a:rPr lang="th-TH" dirty="0" smtClean="0"/>
              <a:t>สัปดาห์</a:t>
            </a:r>
            <a:endParaRPr lang="en-US" dirty="0" smtClean="0"/>
          </a:p>
          <a:p>
            <a:pPr marL="0" indent="0">
              <a:buNone/>
            </a:pPr>
            <a:r>
              <a:rPr lang="th-TH" dirty="0" smtClean="0"/>
              <a:t>ตัวอย่าง </a:t>
            </a:r>
            <a:r>
              <a:rPr lang="en-US" dirty="0" smtClean="0"/>
              <a:t>-&gt; </a:t>
            </a:r>
            <a:r>
              <a:rPr lang="th-TH" dirty="0" smtClean="0"/>
              <a:t>เดินเร็ว, ว่ายน้ำเร็ว, ปั่นจักรยานอยู่กับที่</a:t>
            </a:r>
          </a:p>
        </p:txBody>
      </p:sp>
    </p:spTree>
    <p:extLst>
      <p:ext uri="{BB962C8B-B14F-4D97-AF65-F5344CB8AC3E}">
        <p14:creationId xmlns:p14="http://schemas.microsoft.com/office/powerpoint/2010/main" val="1494117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การรักษาโรคความดันโลหิตสูง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h-TH" dirty="0" smtClean="0"/>
              <a:t>การรักษาโดยการปรับเปลี่ยนพฤติกรรมชีวิต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- </a:t>
            </a:r>
            <a:r>
              <a:rPr lang="th-TH" dirty="0" smtClean="0"/>
              <a:t>การจำกัดโซเดียมในอาหาร </a:t>
            </a:r>
            <a:r>
              <a:rPr lang="en-US" dirty="0" smtClean="0"/>
              <a:t>: </a:t>
            </a:r>
            <a:r>
              <a:rPr lang="th-TH" dirty="0" smtClean="0"/>
              <a:t>บริโภคโซเดียมไม่เกิน </a:t>
            </a:r>
            <a:r>
              <a:rPr lang="en-US" dirty="0" smtClean="0"/>
              <a:t>2,300 </a:t>
            </a:r>
            <a:r>
              <a:rPr lang="th-TH" dirty="0" smtClean="0"/>
              <a:t>มก.</a:t>
            </a:r>
            <a:r>
              <a:rPr lang="en-US" dirty="0" smtClean="0"/>
              <a:t>/</a:t>
            </a:r>
            <a:r>
              <a:rPr lang="th-TH" dirty="0" smtClean="0"/>
              <a:t>วัน </a:t>
            </a:r>
            <a:endParaRPr lang="en-US" dirty="0" smtClean="0"/>
          </a:p>
          <a:p>
            <a:endParaRPr lang="th-TH" dirty="0" smtClean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4202716"/>
              </p:ext>
            </p:extLst>
          </p:nvPr>
        </p:nvGraphicFramePr>
        <p:xfrm>
          <a:off x="1371600" y="3352800"/>
          <a:ext cx="6324600" cy="330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2300"/>
                <a:gridCol w="3162300"/>
              </a:tblGrid>
              <a:tr h="472440">
                <a:tc>
                  <a:txBody>
                    <a:bodyPr/>
                    <a:lstStyle/>
                    <a:p>
                      <a:r>
                        <a:rPr lang="th-TH" dirty="0" smtClean="0"/>
                        <a:t>อาหาร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dirty="0" smtClean="0"/>
                        <a:t>โซเดียม </a:t>
                      </a:r>
                      <a:r>
                        <a:rPr lang="en-US" dirty="0" smtClean="0"/>
                        <a:t>(</a:t>
                      </a:r>
                      <a:r>
                        <a:rPr lang="th-TH" dirty="0" smtClean="0"/>
                        <a:t>มก</a:t>
                      </a:r>
                      <a:r>
                        <a:rPr lang="en-US" dirty="0" smtClean="0"/>
                        <a:t>.)</a:t>
                      </a:r>
                      <a:endParaRPr lang="en-US" dirty="0"/>
                    </a:p>
                  </a:txBody>
                  <a:tcPr/>
                </a:tc>
              </a:tr>
              <a:tr h="472440">
                <a:tc>
                  <a:txBody>
                    <a:bodyPr/>
                    <a:lstStyle/>
                    <a:p>
                      <a:r>
                        <a:rPr lang="th-TH" dirty="0" smtClean="0"/>
                        <a:t>เกลือ</a:t>
                      </a:r>
                      <a:r>
                        <a:rPr lang="th-TH" baseline="0" dirty="0" smtClean="0"/>
                        <a:t> </a:t>
                      </a:r>
                      <a:r>
                        <a:rPr lang="en-US" baseline="0" dirty="0" smtClean="0"/>
                        <a:t>1 </a:t>
                      </a:r>
                      <a:r>
                        <a:rPr lang="th-TH" baseline="0" dirty="0" smtClean="0"/>
                        <a:t>ช้อนชา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2,000</a:t>
                      </a:r>
                      <a:endParaRPr lang="en-US" dirty="0"/>
                    </a:p>
                  </a:txBody>
                  <a:tcPr/>
                </a:tc>
              </a:tr>
              <a:tr h="472440">
                <a:tc>
                  <a:txBody>
                    <a:bodyPr/>
                    <a:lstStyle/>
                    <a:p>
                      <a:r>
                        <a:rPr lang="th-TH" dirty="0" smtClean="0"/>
                        <a:t>น้ำปลา</a:t>
                      </a:r>
                      <a:r>
                        <a:rPr lang="th-TH" baseline="0" dirty="0" smtClean="0"/>
                        <a:t> </a:t>
                      </a:r>
                      <a:r>
                        <a:rPr lang="en-US" baseline="0" dirty="0" smtClean="0"/>
                        <a:t>1 </a:t>
                      </a:r>
                      <a:r>
                        <a:rPr lang="th-TH" baseline="0" dirty="0" smtClean="0"/>
                        <a:t>ช้อนชา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350-500</a:t>
                      </a:r>
                      <a:endParaRPr lang="en-US" dirty="0"/>
                    </a:p>
                  </a:txBody>
                  <a:tcPr/>
                </a:tc>
              </a:tr>
              <a:tr h="4724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dirty="0" smtClean="0"/>
                        <a:t>ซีอิ๊ว</a:t>
                      </a:r>
                      <a:r>
                        <a:rPr lang="en-US" dirty="0" smtClean="0"/>
                        <a:t> </a:t>
                      </a:r>
                      <a:r>
                        <a:rPr lang="en-US" baseline="0" dirty="0" smtClean="0"/>
                        <a:t>1 </a:t>
                      </a:r>
                      <a:r>
                        <a:rPr lang="th-TH" baseline="0" dirty="0" smtClean="0"/>
                        <a:t>ช้อนชา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320-455</a:t>
                      </a:r>
                      <a:endParaRPr lang="en-US" dirty="0"/>
                    </a:p>
                  </a:txBody>
                  <a:tcPr/>
                </a:tc>
              </a:tr>
              <a:tr h="4724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dirty="0" smtClean="0"/>
                        <a:t>ผงชูรส</a:t>
                      </a:r>
                      <a:r>
                        <a:rPr lang="th-TH" baseline="0" dirty="0" smtClean="0"/>
                        <a:t> </a:t>
                      </a:r>
                      <a:r>
                        <a:rPr lang="en-US" baseline="0" dirty="0" smtClean="0"/>
                        <a:t>1 </a:t>
                      </a:r>
                      <a:r>
                        <a:rPr lang="th-TH" baseline="0" dirty="0" smtClean="0"/>
                        <a:t>ช้อนชา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492</a:t>
                      </a:r>
                      <a:endParaRPr lang="th-TH" dirty="0" smtClean="0"/>
                    </a:p>
                  </a:txBody>
                  <a:tcPr/>
                </a:tc>
              </a:tr>
              <a:tr h="4724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dirty="0" smtClean="0"/>
                        <a:t>ไข่เค็ม </a:t>
                      </a:r>
                      <a:r>
                        <a:rPr lang="en-US" dirty="0" smtClean="0"/>
                        <a:t>1</a:t>
                      </a:r>
                      <a:r>
                        <a:rPr lang="en-US" baseline="0" dirty="0" smtClean="0"/>
                        <a:t> </a:t>
                      </a:r>
                      <a:r>
                        <a:rPr lang="th-TH" baseline="0" dirty="0" smtClean="0"/>
                        <a:t>ฟอง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481</a:t>
                      </a:r>
                      <a:endParaRPr lang="th-TH" dirty="0" smtClean="0"/>
                    </a:p>
                  </a:txBody>
                  <a:tcPr/>
                </a:tc>
              </a:tr>
              <a:tr h="4724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dirty="0" smtClean="0"/>
                        <a:t>บะหมี่สำเร็จรูป</a:t>
                      </a:r>
                      <a:r>
                        <a:rPr lang="th-TH" baseline="0" dirty="0" smtClean="0"/>
                        <a:t> </a:t>
                      </a:r>
                      <a:r>
                        <a:rPr lang="en-US" baseline="0" dirty="0" smtClean="0"/>
                        <a:t>1 </a:t>
                      </a:r>
                      <a:r>
                        <a:rPr lang="th-TH" baseline="0" dirty="0" smtClean="0"/>
                        <a:t>ซอง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1,500</a:t>
                      </a:r>
                      <a:endParaRPr lang="th-TH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7954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sz="4800" dirty="0" smtClean="0"/>
              <a:t>ปัจจัยต่างๆที่มีผลต่อความดันโลหิต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h-TH" sz="4400" dirty="0" smtClean="0"/>
              <a:t>อายุ</a:t>
            </a:r>
            <a:endParaRPr lang="en-US" sz="4400" dirty="0" smtClean="0"/>
          </a:p>
          <a:p>
            <a:r>
              <a:rPr lang="th-TH" sz="4400" dirty="0" smtClean="0"/>
              <a:t>เวลา</a:t>
            </a:r>
          </a:p>
          <a:p>
            <a:r>
              <a:rPr lang="th-TH" sz="4400" dirty="0" smtClean="0"/>
              <a:t>จิตใจและอารมณ์</a:t>
            </a:r>
          </a:p>
          <a:p>
            <a:r>
              <a:rPr lang="th-TH" sz="4400" dirty="0" smtClean="0"/>
              <a:t>เพศ</a:t>
            </a:r>
          </a:p>
          <a:p>
            <a:endParaRPr lang="th-TH" dirty="0" smtClean="0"/>
          </a:p>
        </p:txBody>
      </p:sp>
    </p:spTree>
    <p:extLst>
      <p:ext uri="{BB962C8B-B14F-4D97-AF65-F5344CB8AC3E}">
        <p14:creationId xmlns:p14="http://schemas.microsoft.com/office/powerpoint/2010/main" val="1048477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การรักษาโรคความดันโลหิตสูง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h-TH" dirty="0" smtClean="0"/>
              <a:t>การรักษาโดยการปรับเปลี่ยนพฤติกรรมชีวิต</a:t>
            </a:r>
            <a:endParaRPr lang="en-US" dirty="0" smtClean="0"/>
          </a:p>
          <a:p>
            <a:pPr marL="0" indent="0">
              <a:buNone/>
            </a:pPr>
            <a:r>
              <a:rPr lang="th-TH" dirty="0" smtClean="0"/>
              <a:t>	</a:t>
            </a:r>
            <a:r>
              <a:rPr lang="en-US" dirty="0" smtClean="0"/>
              <a:t>- </a:t>
            </a:r>
            <a:r>
              <a:rPr lang="th-TH" dirty="0" smtClean="0"/>
              <a:t>การรับประทานอาหารตามแนวทาง </a:t>
            </a:r>
            <a:r>
              <a:rPr lang="en-US" dirty="0" smtClean="0"/>
              <a:t>DASH (Dietary Approaches to Stop Hypertension) </a:t>
            </a:r>
            <a:r>
              <a:rPr lang="th-TH" dirty="0" smtClean="0"/>
              <a:t>โดยการเน้นผัก </a:t>
            </a:r>
            <a:r>
              <a:rPr lang="en-US" dirty="0" smtClean="0"/>
              <a:t>5 </a:t>
            </a:r>
            <a:r>
              <a:rPr lang="th-TH" dirty="0" smtClean="0"/>
              <a:t>ส่วน</a:t>
            </a:r>
            <a:r>
              <a:rPr lang="en-US" dirty="0" smtClean="0"/>
              <a:t>/</a:t>
            </a:r>
            <a:r>
              <a:rPr lang="th-TH" dirty="0" smtClean="0"/>
              <a:t>วัน, ผลไม้ </a:t>
            </a:r>
            <a:r>
              <a:rPr lang="en-US" dirty="0" smtClean="0"/>
              <a:t>4 </a:t>
            </a:r>
            <a:r>
              <a:rPr lang="th-TH" dirty="0" smtClean="0"/>
              <a:t>ส่วน</a:t>
            </a:r>
            <a:r>
              <a:rPr lang="en-US" dirty="0" smtClean="0"/>
              <a:t>/</a:t>
            </a:r>
            <a:r>
              <a:rPr lang="th-TH" dirty="0" smtClean="0"/>
              <a:t>วัน, นมไขมันต่ำและผลิตภัณฑ์นมไขมันต่ำ </a:t>
            </a:r>
            <a:r>
              <a:rPr lang="en-US" dirty="0" smtClean="0"/>
              <a:t>2-3</a:t>
            </a:r>
            <a:r>
              <a:rPr lang="th-TH" dirty="0" smtClean="0"/>
              <a:t>ส่วน</a:t>
            </a:r>
            <a:r>
              <a:rPr lang="en-US" dirty="0" smtClean="0"/>
              <a:t>/</a:t>
            </a:r>
            <a:r>
              <a:rPr lang="th-TH" dirty="0" smtClean="0"/>
              <a:t>วัน, ธัญพืช ถั่วเปลือกแข็ง </a:t>
            </a:r>
            <a:r>
              <a:rPr lang="en-US" dirty="0" smtClean="0"/>
              <a:t>7 </a:t>
            </a:r>
            <a:r>
              <a:rPr lang="th-TH" dirty="0" smtClean="0"/>
              <a:t>ส่วน</a:t>
            </a:r>
            <a:r>
              <a:rPr lang="en-US" dirty="0" smtClean="0"/>
              <a:t>/</a:t>
            </a:r>
            <a:r>
              <a:rPr lang="th-TH" dirty="0" smtClean="0"/>
              <a:t>วัน</a:t>
            </a:r>
          </a:p>
          <a:p>
            <a:pPr marL="0" indent="0">
              <a:buNone/>
            </a:pPr>
            <a:r>
              <a:rPr lang="th-TH" dirty="0"/>
              <a:t>	</a:t>
            </a:r>
            <a:r>
              <a:rPr lang="en-US" dirty="0" smtClean="0"/>
              <a:t>-</a:t>
            </a:r>
            <a:r>
              <a:rPr lang="th-TH" dirty="0"/>
              <a:t> </a:t>
            </a:r>
            <a:r>
              <a:rPr lang="th-TH" dirty="0" smtClean="0"/>
              <a:t>การจำกัดหรืองดดื่มแอลกอฮอล์</a:t>
            </a:r>
          </a:p>
          <a:p>
            <a:pPr marL="0" indent="0">
              <a:buNone/>
            </a:pPr>
            <a:r>
              <a:rPr lang="th-TH" dirty="0"/>
              <a:t>	</a:t>
            </a:r>
            <a:r>
              <a:rPr lang="en-US" dirty="0" smtClean="0"/>
              <a:t>- </a:t>
            </a:r>
            <a:r>
              <a:rPr lang="th-TH" dirty="0" smtClean="0"/>
              <a:t>การหยุดบุหรี่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987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8" y="381000"/>
            <a:ext cx="9006246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103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การรักษาโรคความดันโลหิตสูง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34" y="1219200"/>
            <a:ext cx="8519966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4724400" y="2819400"/>
            <a:ext cx="1295400" cy="3657600"/>
          </a:xfrm>
          <a:prstGeom prst="roundRect">
            <a:avLst/>
          </a:prstGeom>
          <a:solidFill>
            <a:schemeClr val="accent1">
              <a:alpha val="4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06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การรักษาโรคความดันโลหิตสูง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534400" cy="4525963"/>
          </a:xfrm>
        </p:spPr>
        <p:txBody>
          <a:bodyPr/>
          <a:lstStyle/>
          <a:p>
            <a:r>
              <a:rPr lang="th-TH" dirty="0" smtClean="0"/>
              <a:t>ระดับความดันโลหิตเป้าหมาย</a:t>
            </a:r>
          </a:p>
          <a:p>
            <a:pPr marL="0" indent="0">
              <a:buNone/>
            </a:pPr>
            <a:r>
              <a:rPr lang="th-TH" dirty="0"/>
              <a:t>	</a:t>
            </a:r>
            <a:r>
              <a:rPr lang="en-US" dirty="0" smtClean="0"/>
              <a:t>- </a:t>
            </a:r>
            <a:r>
              <a:rPr lang="th-TH" dirty="0" smtClean="0"/>
              <a:t>ความดันโลหิต </a:t>
            </a:r>
            <a:r>
              <a:rPr lang="en-US" dirty="0" smtClean="0"/>
              <a:t>&lt; 140/90 </a:t>
            </a:r>
            <a:r>
              <a:rPr lang="th-TH" dirty="0" smtClean="0"/>
              <a:t>มม.ปรอท ในผู้ป่วยทั่วไป</a:t>
            </a:r>
          </a:p>
          <a:p>
            <a:pPr marL="0" indent="0">
              <a:buNone/>
            </a:pPr>
            <a:r>
              <a:rPr lang="th-TH" dirty="0"/>
              <a:t>	</a:t>
            </a:r>
            <a:r>
              <a:rPr lang="en-US" dirty="0" smtClean="0"/>
              <a:t>- </a:t>
            </a:r>
            <a:r>
              <a:rPr lang="th-TH" dirty="0" smtClean="0"/>
              <a:t>ความดันโลหิต </a:t>
            </a:r>
            <a:r>
              <a:rPr lang="en-US" dirty="0" smtClean="0"/>
              <a:t>&lt;</a:t>
            </a:r>
            <a:r>
              <a:rPr lang="th-TH" dirty="0" smtClean="0"/>
              <a:t> </a:t>
            </a:r>
            <a:r>
              <a:rPr lang="en-US" dirty="0" smtClean="0"/>
              <a:t>140-150/90</a:t>
            </a:r>
            <a:r>
              <a:rPr lang="th-TH" dirty="0" smtClean="0"/>
              <a:t> มม.ปรอท ในผู้ป่วยที่มีอายุช่วง </a:t>
            </a:r>
            <a:r>
              <a:rPr lang="en-US" dirty="0" smtClean="0"/>
              <a:t>61-79 </a:t>
            </a:r>
            <a:r>
              <a:rPr lang="th-TH" dirty="0" smtClean="0"/>
              <a:t>ปี</a:t>
            </a:r>
          </a:p>
          <a:p>
            <a:pPr marL="0" indent="0">
              <a:buNone/>
            </a:pPr>
            <a:r>
              <a:rPr lang="th-TH" dirty="0"/>
              <a:t>	</a:t>
            </a:r>
            <a:r>
              <a:rPr lang="en-US" dirty="0" smtClean="0"/>
              <a:t>- </a:t>
            </a:r>
            <a:r>
              <a:rPr lang="th-TH" dirty="0" smtClean="0"/>
              <a:t>ความดันโลหิต </a:t>
            </a:r>
            <a:r>
              <a:rPr lang="en-US" dirty="0" smtClean="0"/>
              <a:t>&lt; 150/90 </a:t>
            </a:r>
            <a:r>
              <a:rPr lang="th-TH" dirty="0" smtClean="0"/>
              <a:t>มม.ปรอท ในผู้ป่วยที่มีอายุ</a:t>
            </a:r>
            <a:r>
              <a:rPr lang="en-US" dirty="0" smtClean="0"/>
              <a:t>≥ 80</a:t>
            </a:r>
            <a:r>
              <a:rPr lang="th-TH" dirty="0" smtClean="0"/>
              <a:t>ปี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01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การรักษาโรคความดันโลหิตสูง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h-TH" dirty="0" smtClean="0"/>
              <a:t>การใช้ยาความดันโลหิต</a:t>
            </a:r>
            <a:r>
              <a:rPr lang="en-US" dirty="0" smtClean="0"/>
              <a:t> </a:t>
            </a:r>
            <a:r>
              <a:rPr lang="th-TH" dirty="0" smtClean="0"/>
              <a:t>ควรเริ่มต้นจากยา </a:t>
            </a:r>
            <a:r>
              <a:rPr lang="en-US" dirty="0" smtClean="0"/>
              <a:t>4 </a:t>
            </a:r>
            <a:r>
              <a:rPr lang="th-TH" dirty="0" smtClean="0"/>
              <a:t>กลุ่มต่อไปนี้</a:t>
            </a:r>
          </a:p>
          <a:p>
            <a:pPr marL="0" indent="0">
              <a:buNone/>
            </a:pPr>
            <a:r>
              <a:rPr lang="th-TH" dirty="0"/>
              <a:t>	</a:t>
            </a:r>
            <a:r>
              <a:rPr lang="en-US" dirty="0" smtClean="0"/>
              <a:t>- Thiazide-type diuretics</a:t>
            </a:r>
          </a:p>
          <a:p>
            <a:pPr marL="0" indent="0">
              <a:buNone/>
            </a:pPr>
            <a:r>
              <a:rPr lang="en-US" dirty="0" smtClean="0"/>
              <a:t>	- Calcium channel blockers (CCBs)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- Angiotensin converting enzyme inhibitors (ACEIs)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- Angiotensin receptor blockers (ARBs)</a:t>
            </a:r>
          </a:p>
          <a:p>
            <a:pPr marL="0" indent="0">
              <a:buNone/>
            </a:pPr>
            <a:r>
              <a:rPr lang="th-TH" dirty="0" smtClean="0"/>
              <a:t>ไม่แนะนำให้เรีมยากลุ่มอื่นๆเช่น </a:t>
            </a:r>
            <a:r>
              <a:rPr lang="en-US" dirty="0" smtClean="0"/>
              <a:t>beta-blockers, alpha-blockers</a:t>
            </a:r>
            <a:r>
              <a:rPr lang="th-TH" dirty="0" smtClean="0"/>
              <a:t>เรีมเป็นตัวแรกนอกจากมีข้อบ่งชี้ชัดเจน</a:t>
            </a:r>
          </a:p>
          <a:p>
            <a:pPr marL="0" indent="0">
              <a:buNone/>
            </a:pPr>
            <a:r>
              <a:rPr lang="th-TH" dirty="0" smtClean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70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C:\Users\os\Desktop\picture\H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81000"/>
            <a:ext cx="6096000" cy="594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64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0800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6466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8" y="914400"/>
            <a:ext cx="7553325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12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การรักษาโรคความดันโลหิตสูง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h-TH" dirty="0" smtClean="0"/>
              <a:t>การติดตามผู้ป่วย</a:t>
            </a:r>
          </a:p>
          <a:p>
            <a:pPr marL="0" indent="0">
              <a:buNone/>
            </a:pPr>
            <a:r>
              <a:rPr lang="th-TH" dirty="0"/>
              <a:t>	</a:t>
            </a:r>
            <a:r>
              <a:rPr lang="en-US" dirty="0" smtClean="0"/>
              <a:t>- </a:t>
            </a:r>
            <a:r>
              <a:rPr lang="th-TH" dirty="0" smtClean="0"/>
              <a:t>ระยะเวลาการติดตามผู้ป่วย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963839"/>
            <a:ext cx="7734300" cy="344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020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การรักษาโรคความดันโลหิตสูง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h-TH" dirty="0" smtClean="0"/>
              <a:t>การติดตามผู้ป่วย</a:t>
            </a:r>
          </a:p>
          <a:p>
            <a:pPr marL="0" indent="0">
              <a:buNone/>
            </a:pPr>
            <a:r>
              <a:rPr lang="th-TH" dirty="0" smtClean="0"/>
              <a:t>	</a:t>
            </a:r>
            <a:r>
              <a:rPr lang="en-US" dirty="0" smtClean="0"/>
              <a:t>- </a:t>
            </a:r>
            <a:r>
              <a:rPr lang="th-TH" dirty="0" smtClean="0"/>
              <a:t>การปรับลดขนาดหรือชนิดของยาลดความดันโลหิต แนะนำให้ทำเมื่อผู้ป่วยสามารถควบคุมระดับความดันโลหิตได้อย่างมีประสิทธิภาพอย่างน้อย </a:t>
            </a:r>
            <a:r>
              <a:rPr lang="en-US" dirty="0" smtClean="0"/>
              <a:t>1 </a:t>
            </a:r>
            <a:r>
              <a:rPr lang="th-TH" dirty="0" smtClean="0"/>
              <a:t>ปี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11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altLang="en-US" b="1" dirty="0" smtClean="0">
                <a:cs typeface="JasmineUPC" pitchFamily="18" charset="-34"/>
              </a:rPr>
              <a:t>นิยามและเกณฑ์การวินิจฉัย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Hypertension </a:t>
            </a:r>
            <a:r>
              <a:rPr lang="th-TH" dirty="0" smtClean="0"/>
              <a:t>หมายถึง </a:t>
            </a:r>
            <a:r>
              <a:rPr lang="th-TH" dirty="0"/>
              <a:t>ระดับความดันโลหิตซิสโตลิก </a:t>
            </a:r>
            <a:r>
              <a:rPr lang="en-US" dirty="0"/>
              <a:t>(</a:t>
            </a:r>
            <a:r>
              <a:rPr lang="en-US" dirty="0" smtClean="0"/>
              <a:t> </a:t>
            </a:r>
            <a:r>
              <a:rPr lang="en-US" dirty="0"/>
              <a:t>SBP) &gt; 140 </a:t>
            </a:r>
            <a:r>
              <a:rPr lang="th-TH" dirty="0"/>
              <a:t>มม.ปรอท และ/หรือ ความดันโลหิตไดแอสโตลิก </a:t>
            </a:r>
            <a:r>
              <a:rPr lang="en-US" dirty="0"/>
              <a:t>(</a:t>
            </a:r>
            <a:r>
              <a:rPr lang="en-US" dirty="0" smtClean="0"/>
              <a:t>DBP</a:t>
            </a:r>
            <a:r>
              <a:rPr lang="en-US" dirty="0"/>
              <a:t>) &gt; 90 </a:t>
            </a:r>
            <a:r>
              <a:rPr lang="th-TH" dirty="0"/>
              <a:t>มม.ปรอท</a:t>
            </a:r>
          </a:p>
          <a:p>
            <a:r>
              <a:rPr lang="en-US" dirty="0"/>
              <a:t>Isolated systolic hypertension (ISH) </a:t>
            </a:r>
            <a:r>
              <a:rPr lang="th-TH" dirty="0"/>
              <a:t>หมายถึง ระดับ </a:t>
            </a:r>
            <a:r>
              <a:rPr lang="en-US" dirty="0"/>
              <a:t>SBP &gt; 140 </a:t>
            </a:r>
            <a:r>
              <a:rPr lang="th-TH" dirty="0"/>
              <a:t>มม.ปรอท แต่ระดับ </a:t>
            </a:r>
            <a:r>
              <a:rPr lang="en-US" dirty="0"/>
              <a:t>DBP </a:t>
            </a:r>
            <a:r>
              <a:rPr lang="en-US" dirty="0" smtClean="0"/>
              <a:t>&lt;</a:t>
            </a:r>
            <a:r>
              <a:rPr lang="th-TH" dirty="0" smtClean="0"/>
              <a:t> 90 </a:t>
            </a:r>
            <a:r>
              <a:rPr lang="th-TH" dirty="0"/>
              <a:t>มม.ปรอท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85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en-US" sz="5400" dirty="0" smtClean="0"/>
          </a:p>
          <a:p>
            <a:pPr marL="0" indent="0">
              <a:buNone/>
            </a:pPr>
            <a:r>
              <a:rPr lang="en-US" sz="5400" dirty="0" smtClean="0"/>
              <a:t>Thank you for your attention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2725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altLang="en-US" b="1" dirty="0" smtClean="0">
                <a:cs typeface="JasmineUPC" pitchFamily="18" charset="-34"/>
              </a:rPr>
              <a:t>นิยามและเกณฑ์การวินิจฉัย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Isolated office hypertension </a:t>
            </a:r>
            <a:r>
              <a:rPr lang="th-TH" dirty="0" smtClean="0"/>
              <a:t>หรือ </a:t>
            </a:r>
            <a:r>
              <a:rPr lang="en-US" dirty="0" smtClean="0"/>
              <a:t>white-coat hypertension (WCH) </a:t>
            </a:r>
            <a:r>
              <a:rPr lang="th-TH" dirty="0" smtClean="0"/>
              <a:t>หมายถึง ภาวะที่ความดันโลหิตที่วัดในคลินิก โรงพยาบาล หรือสถานบริการสาธารณสุข พบว่าสูง (</a:t>
            </a:r>
            <a:r>
              <a:rPr lang="en-US" dirty="0" smtClean="0"/>
              <a:t>SBP &gt; 140 </a:t>
            </a:r>
            <a:r>
              <a:rPr lang="th-TH" dirty="0" smtClean="0"/>
              <a:t>มม.ปรอทและ/หรือ </a:t>
            </a:r>
            <a:r>
              <a:rPr lang="en-US" dirty="0" smtClean="0"/>
              <a:t>DBP &gt; 90 </a:t>
            </a:r>
            <a:r>
              <a:rPr lang="th-TH" dirty="0" smtClean="0"/>
              <a:t>มม.ปรอท) แต่เมื่อวัดความดันโลหิตที่บ้านจากการวัดด้วยเครื่องวัดความดันโลหิตอัตโนมัติพบว่าไม่สูง (</a:t>
            </a:r>
            <a:r>
              <a:rPr lang="en-US" dirty="0" smtClean="0"/>
              <a:t>SBP &lt; 135 </a:t>
            </a:r>
            <a:r>
              <a:rPr lang="th-TH" dirty="0" smtClean="0"/>
              <a:t>มม.ปรอท และ </a:t>
            </a:r>
            <a:r>
              <a:rPr lang="en-US" dirty="0" smtClean="0"/>
              <a:t>DBP &lt; 85 </a:t>
            </a:r>
            <a:r>
              <a:rPr lang="th-TH" dirty="0" smtClean="0"/>
              <a:t>มม.ปรอท)</a:t>
            </a:r>
          </a:p>
          <a:p>
            <a:pPr marL="0" indent="0">
              <a:buNone/>
            </a:pPr>
            <a:endParaRPr lang="th-TH" dirty="0" smtClean="0"/>
          </a:p>
          <a:p>
            <a:r>
              <a:rPr lang="en-US" dirty="0" smtClean="0"/>
              <a:t>Masked hypertension (MH) </a:t>
            </a:r>
            <a:r>
              <a:rPr lang="th-TH" dirty="0" smtClean="0"/>
              <a:t>หมายถึง ภาวะที่ความดันโลหิตที่วัดในคลินิก โรงพยาบาล หรือสถานบริการสาธารณสุข พบว่าปกติ (</a:t>
            </a:r>
            <a:r>
              <a:rPr lang="en-US" dirty="0" smtClean="0"/>
              <a:t>SBP &lt; 140 </a:t>
            </a:r>
            <a:r>
              <a:rPr lang="th-TH" dirty="0" smtClean="0"/>
              <a:t>มม.ปรอทและ </a:t>
            </a:r>
            <a:r>
              <a:rPr lang="en-US" dirty="0" smtClean="0"/>
              <a:t>DBP &lt; 90 </a:t>
            </a:r>
            <a:r>
              <a:rPr lang="th-TH" dirty="0" smtClean="0"/>
              <a:t>มม.ปรอท) แต่เมื่อวัดความดันโลหิตที่บ้านจากการวัดด้วยเครื่องวัดความดันโลหิตอัตโนมัติพบว่าสูง (</a:t>
            </a:r>
            <a:r>
              <a:rPr lang="en-US" dirty="0" smtClean="0"/>
              <a:t>SBP &gt; 135 </a:t>
            </a:r>
            <a:r>
              <a:rPr lang="th-TH" dirty="0" smtClean="0"/>
              <a:t>มม.ปรอท และ/หรือ </a:t>
            </a:r>
            <a:r>
              <a:rPr lang="en-US" dirty="0" smtClean="0"/>
              <a:t>DBP &gt; 85 </a:t>
            </a:r>
            <a:r>
              <a:rPr lang="th-TH" dirty="0" smtClean="0"/>
              <a:t>มม.ปรอท)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83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dirty="0" smtClean="0"/>
              <a:t>การประเมินความุนแรงของโรคความดันโลหิตสูง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00200"/>
            <a:ext cx="8731045" cy="4206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771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สาเหตุของความดันโลหิตสูง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h-TH" dirty="0" smtClean="0"/>
              <a:t>ไม่ทราบสาเหตุพบมากถึง ร้อยละ </a:t>
            </a:r>
            <a:r>
              <a:rPr lang="en-US" dirty="0" smtClean="0"/>
              <a:t>85-90</a:t>
            </a:r>
          </a:p>
          <a:p>
            <a:r>
              <a:rPr lang="th-TH" dirty="0" smtClean="0"/>
              <a:t>ทราบสาเหตุ พบเพียงร้อยละ </a:t>
            </a:r>
            <a:r>
              <a:rPr lang="en-US" dirty="0" smtClean="0"/>
              <a:t>10-15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- </a:t>
            </a:r>
            <a:r>
              <a:rPr lang="th-TH" dirty="0" smtClean="0"/>
              <a:t>โรคไต</a:t>
            </a:r>
          </a:p>
          <a:p>
            <a:pPr marL="0" indent="0">
              <a:buNone/>
            </a:pPr>
            <a:r>
              <a:rPr lang="th-TH" dirty="0"/>
              <a:t>	</a:t>
            </a:r>
            <a:r>
              <a:rPr lang="en-US" dirty="0" smtClean="0"/>
              <a:t>- </a:t>
            </a:r>
            <a:r>
              <a:rPr lang="th-TH" dirty="0" smtClean="0"/>
              <a:t>โรคต้อมไร้ท่อ เช่น </a:t>
            </a:r>
            <a:r>
              <a:rPr lang="en-US" dirty="0" smtClean="0"/>
              <a:t>hyperthyroid, adrenal tumor, </a:t>
            </a:r>
            <a:r>
              <a:rPr lang="en-US" dirty="0" err="1" smtClean="0"/>
              <a:t>pheochromocytoma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- </a:t>
            </a:r>
            <a:r>
              <a:rPr lang="th-TH" dirty="0" smtClean="0"/>
              <a:t>ยาต่างๆ เช่น </a:t>
            </a:r>
            <a:r>
              <a:rPr lang="en-US" dirty="0" smtClean="0"/>
              <a:t>NSAID, steroid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- </a:t>
            </a:r>
            <a:r>
              <a:rPr lang="th-TH" dirty="0" smtClean="0"/>
              <a:t>ภาวะครรภ์เป็นพิษ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94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การวัดความดันโลหิต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h-TH" dirty="0" smtClean="0"/>
              <a:t>การเตรียมผู้ป่วย</a:t>
            </a:r>
          </a:p>
          <a:p>
            <a:pPr marL="0" indent="0">
              <a:buNone/>
            </a:pPr>
            <a:r>
              <a:rPr lang="th-TH" dirty="0"/>
              <a:t>	</a:t>
            </a:r>
            <a:r>
              <a:rPr lang="en-US" dirty="0" smtClean="0"/>
              <a:t>- </a:t>
            </a:r>
            <a:r>
              <a:rPr lang="th-TH" dirty="0" smtClean="0"/>
              <a:t>ไม่</a:t>
            </a:r>
            <a:r>
              <a:rPr lang="th-TH" dirty="0"/>
              <a:t>ดื่มชาหรือกาแฟ และไม่สูบบุหรี่ ก่อนทา การวัด 30 นาที พร้อมกับถ่ายปัสสาวะให้</a:t>
            </a:r>
            <a:r>
              <a:rPr lang="th-TH" dirty="0" smtClean="0"/>
              <a:t>เรียบร้อย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- </a:t>
            </a:r>
            <a:r>
              <a:rPr lang="th-TH" dirty="0"/>
              <a:t>นั่งพักบนเก้าอี้ในห้องที่เงียบสงบเป็นเวลา 5 นาที หลังพิงพนักเพื่อไม่ต้องเกร็งหลัง เท้า 2 </a:t>
            </a:r>
            <a:r>
              <a:rPr lang="th-TH" dirty="0" smtClean="0"/>
              <a:t>ข้างวาง</a:t>
            </a:r>
            <a:r>
              <a:rPr lang="th-TH" dirty="0"/>
              <a:t>ราบกับพื้น 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- </a:t>
            </a:r>
            <a:r>
              <a:rPr lang="th-TH" dirty="0" smtClean="0"/>
              <a:t>ห้าม</a:t>
            </a:r>
            <a:r>
              <a:rPr lang="th-TH" dirty="0"/>
              <a:t>นั่งไขว่ห้าง ไม่พูดคุยขณะวัด 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- </a:t>
            </a:r>
            <a:r>
              <a:rPr lang="th-TH" dirty="0" smtClean="0"/>
              <a:t>แขน</a:t>
            </a:r>
            <a:r>
              <a:rPr lang="th-TH" dirty="0"/>
              <a:t>ซ้ายหรือขวาที่ต้องการวัดวางอยู่บน</a:t>
            </a:r>
            <a:r>
              <a:rPr lang="th-TH" dirty="0" smtClean="0"/>
              <a:t>โต๊ะขนานไปกับหน้าอกและไม่ต้องกำมือ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492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การวัดความดันโลหิต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h-TH" dirty="0" smtClean="0"/>
              <a:t>การเตรียมเครื่องมือ</a:t>
            </a:r>
          </a:p>
          <a:p>
            <a:pPr marL="0" indent="0">
              <a:buNone/>
            </a:pPr>
            <a:r>
              <a:rPr lang="th-TH" dirty="0" smtClean="0"/>
              <a:t>	</a:t>
            </a:r>
            <a:r>
              <a:rPr lang="en-US" dirty="0" smtClean="0"/>
              <a:t>- Arm </a:t>
            </a:r>
            <a:r>
              <a:rPr lang="en-US" dirty="0"/>
              <a:t>cuff </a:t>
            </a:r>
            <a:r>
              <a:rPr lang="th-TH" dirty="0"/>
              <a:t>ขนาดที่เหมาะสมกับแขนของ</a:t>
            </a:r>
            <a:r>
              <a:rPr lang="th-TH" dirty="0" smtClean="0"/>
              <a:t>ผู้ป่วย </a:t>
            </a:r>
            <a:r>
              <a:rPr lang="th-TH" dirty="0" smtClean="0"/>
              <a:t>กล่าวคือส่วน</a:t>
            </a:r>
            <a:r>
              <a:rPr lang="th-TH" dirty="0"/>
              <a:t>ที่เป็นถุงลม (</a:t>
            </a:r>
            <a:r>
              <a:rPr lang="en-US" dirty="0"/>
              <a:t>bladder) </a:t>
            </a:r>
            <a:r>
              <a:rPr lang="th-TH" dirty="0"/>
              <a:t>จะต้องครอบคลุมรอบวงแขนผู้ป่ วยได้ร้อยละ </a:t>
            </a:r>
            <a:r>
              <a:rPr lang="th-TH" dirty="0" smtClean="0"/>
              <a:t>80 สำหรับแขนของผู้ใหญ่ทั่วไปให้ใช้ </a:t>
            </a:r>
            <a:r>
              <a:rPr lang="en-US" dirty="0" smtClean="0"/>
              <a:t>arm cuff </a:t>
            </a:r>
            <a:r>
              <a:rPr lang="th-TH" dirty="0" smtClean="0"/>
              <a:t>ที่มีถุงลมขนาด </a:t>
            </a:r>
            <a:r>
              <a:rPr lang="en-US" dirty="0" smtClean="0"/>
              <a:t>16 </a:t>
            </a:r>
            <a:r>
              <a:rPr lang="th-TH" dirty="0" smtClean="0"/>
              <a:t>ซม. </a:t>
            </a:r>
            <a:r>
              <a:rPr lang="en-US" dirty="0" smtClean="0"/>
              <a:t>X 30 </a:t>
            </a:r>
            <a:r>
              <a:rPr lang="th-TH" dirty="0" smtClean="0"/>
              <a:t>ซม.</a:t>
            </a:r>
          </a:p>
          <a:p>
            <a:pPr marL="0" indent="0">
              <a:buNone/>
            </a:pPr>
            <a:r>
              <a:rPr lang="th-TH" dirty="0"/>
              <a:t>	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9" t="3508" r="3792" b="10523"/>
          <a:stretch/>
        </p:blipFill>
        <p:spPr>
          <a:xfrm>
            <a:off x="4953000" y="3916906"/>
            <a:ext cx="2825086" cy="2620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92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การวัดความดันโลหิต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h-TH" dirty="0" smtClean="0"/>
              <a:t>วิธีการวัด</a:t>
            </a:r>
          </a:p>
          <a:p>
            <a:pPr marL="0" indent="0">
              <a:buNone/>
            </a:pPr>
            <a:r>
              <a:rPr lang="en-US" dirty="0" smtClean="0"/>
              <a:t>	- </a:t>
            </a:r>
            <a:r>
              <a:rPr lang="th-TH" dirty="0"/>
              <a:t>ที่แขนซึ่งใช้งานน้อยกว่า (</a:t>
            </a:r>
            <a:r>
              <a:rPr lang="en-US" dirty="0"/>
              <a:t>non-dominant arm) </a:t>
            </a:r>
            <a:r>
              <a:rPr lang="th-TH" dirty="0"/>
              <a:t>พัน </a:t>
            </a:r>
            <a:r>
              <a:rPr lang="en-US" dirty="0"/>
              <a:t>arm </a:t>
            </a:r>
            <a:r>
              <a:rPr lang="en-US" dirty="0" smtClean="0"/>
              <a:t>cuff</a:t>
            </a:r>
            <a:r>
              <a:rPr lang="th-TH" dirty="0" smtClean="0"/>
              <a:t>ที่</a:t>
            </a:r>
            <a:r>
              <a:rPr lang="th-TH" dirty="0"/>
              <a:t>ต้นแขนเหนือข้อพับแขน 2-3 ซม. และให้กึ่งกลางของถุงลม ซึ่งจะมีเครื่องหมายวงกลมเล็ก ๆ ที่</a:t>
            </a:r>
            <a:r>
              <a:rPr lang="th-TH" dirty="0" smtClean="0"/>
              <a:t>ขอบให้</a:t>
            </a:r>
            <a:r>
              <a:rPr lang="th-TH" dirty="0"/>
              <a:t>วางอยู่บนหลอดเลือดแดง </a:t>
            </a:r>
            <a:r>
              <a:rPr lang="en-US" dirty="0" smtClean="0"/>
              <a:t>brachial</a:t>
            </a:r>
          </a:p>
          <a:p>
            <a:pPr marL="0" indent="0">
              <a:buNone/>
            </a:pPr>
            <a:r>
              <a:rPr lang="en-US" dirty="0" smtClean="0"/>
              <a:t>	- </a:t>
            </a:r>
            <a:r>
              <a:rPr lang="th-TH" dirty="0"/>
              <a:t>ให้ประมาณระดับ </a:t>
            </a:r>
            <a:r>
              <a:rPr lang="en-US" dirty="0"/>
              <a:t>SBP </a:t>
            </a:r>
            <a:r>
              <a:rPr lang="th-TH" dirty="0"/>
              <a:t>ก่อนโดยการ</a:t>
            </a:r>
            <a:r>
              <a:rPr lang="th-TH" dirty="0" smtClean="0"/>
              <a:t>คล</a:t>
            </a:r>
            <a:r>
              <a:rPr lang="th-TH" dirty="0"/>
              <a:t>ำ</a:t>
            </a:r>
            <a:r>
              <a:rPr lang="th-TH" dirty="0" smtClean="0"/>
              <a:t> </a:t>
            </a:r>
            <a:r>
              <a:rPr lang="th-TH" dirty="0"/>
              <a:t>บีบลูกยาง (</a:t>
            </a:r>
            <a:r>
              <a:rPr lang="en-US" dirty="0"/>
              <a:t>rubber bulb) </a:t>
            </a:r>
            <a:r>
              <a:rPr lang="th-TH" dirty="0"/>
              <a:t>ให้ลมเข้าไปในถุงลม</a:t>
            </a:r>
            <a:r>
              <a:rPr lang="th-TH" dirty="0" smtClean="0"/>
              <a:t>อย่างรวดเร็ว</a:t>
            </a:r>
            <a:r>
              <a:rPr lang="th-TH" dirty="0"/>
              <a:t>จน</a:t>
            </a:r>
            <a:r>
              <a:rPr lang="th-TH" dirty="0" smtClean="0"/>
              <a:t>คลำ </a:t>
            </a:r>
            <a:r>
              <a:rPr lang="th-TH" dirty="0"/>
              <a:t>ชีพจรที่หลอดเลือดแดง </a:t>
            </a:r>
            <a:r>
              <a:rPr lang="en-US" dirty="0"/>
              <a:t>brachial </a:t>
            </a:r>
            <a:r>
              <a:rPr lang="th-TH" dirty="0"/>
              <a:t>ไม่ได้ ค่อย ๆ ปล่อยลมออกให้ปรอทในหลอดแก้ว </a:t>
            </a:r>
            <a:r>
              <a:rPr lang="th-TH" dirty="0" smtClean="0"/>
              <a:t>ลดระดับ</a:t>
            </a:r>
            <a:r>
              <a:rPr lang="th-TH" dirty="0"/>
              <a:t>ลงในอัตรา 2-3 มม.ปรอท/วินาที จนเริ่ม</a:t>
            </a:r>
            <a:r>
              <a:rPr lang="th-TH" dirty="0" smtClean="0"/>
              <a:t>คลำ </a:t>
            </a:r>
            <a:r>
              <a:rPr lang="th-TH" dirty="0"/>
              <a:t>ชีพจรได้ถือเป็นระดับ </a:t>
            </a:r>
            <a:r>
              <a:rPr lang="en-US" dirty="0"/>
              <a:t>SBP </a:t>
            </a:r>
            <a:r>
              <a:rPr lang="th-TH" dirty="0"/>
              <a:t>คร่าว ๆ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60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369</TotalTime>
  <Words>906</Words>
  <Application>Microsoft Office PowerPoint</Application>
  <PresentationFormat>On-screen Show (4:3)</PresentationFormat>
  <Paragraphs>149</Paragraphs>
  <Slides>30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Median</vt:lpstr>
      <vt:lpstr>ความดันโลหิตสูง</vt:lpstr>
      <vt:lpstr>ปัจจัยต่างๆที่มีผลต่อความดันโลหิต</vt:lpstr>
      <vt:lpstr>นิยามและเกณฑ์การวินิจฉัย</vt:lpstr>
      <vt:lpstr>นิยามและเกณฑ์การวินิจฉัย</vt:lpstr>
      <vt:lpstr>การประเมินความุนแรงของโรคความดันโลหิตสูง</vt:lpstr>
      <vt:lpstr>สาเหตุของความดันโลหิตสูง</vt:lpstr>
      <vt:lpstr>การวัดความดันโลหิต</vt:lpstr>
      <vt:lpstr>การวัดความดันโลหิต</vt:lpstr>
      <vt:lpstr>การวัดความดันโลหิต</vt:lpstr>
      <vt:lpstr>การวัดความดันโลหิต</vt:lpstr>
      <vt:lpstr>การประเมินความเสี่ยงต่อการเกิดโรคหัวใจและหลอดเลือด</vt:lpstr>
      <vt:lpstr>การซักประวัติ</vt:lpstr>
      <vt:lpstr>การตรวจร่างกาย</vt:lpstr>
      <vt:lpstr>การตรวจทางห้องปฏิบัติการ</vt:lpstr>
      <vt:lpstr>หลักการรักษาโรคความดันโลหิตสูง</vt:lpstr>
      <vt:lpstr>หลักการรักษาโรคความดันโลหิตสูง</vt:lpstr>
      <vt:lpstr>ปัจจัยเสี่ยงต่อการเกิดโรคหัวใจและหลอดเลือด</vt:lpstr>
      <vt:lpstr>การรักษาโรคความดันโลหิตสูง</vt:lpstr>
      <vt:lpstr>การรักษาโรคความดันโลหิตสูง</vt:lpstr>
      <vt:lpstr>การรักษาโรคความดันโลหิตสูง</vt:lpstr>
      <vt:lpstr>PowerPoint Presentation</vt:lpstr>
      <vt:lpstr>การรักษาโรคความดันโลหิตสูง</vt:lpstr>
      <vt:lpstr>การรักษาโรคความดันโลหิตสูง</vt:lpstr>
      <vt:lpstr>การรักษาโรคความดันโลหิตสูง</vt:lpstr>
      <vt:lpstr>PowerPoint Presentation</vt:lpstr>
      <vt:lpstr>PowerPoint Presentation</vt:lpstr>
      <vt:lpstr>PowerPoint Presentation</vt:lpstr>
      <vt:lpstr>การรักษาโรคความดันโลหิตสูง</vt:lpstr>
      <vt:lpstr>การรักษาโรคความดันโลหิตสูง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ความดันโลหิตสูง</dc:title>
  <dc:creator>os</dc:creator>
  <cp:lastModifiedBy>os</cp:lastModifiedBy>
  <cp:revision>26</cp:revision>
  <dcterms:created xsi:type="dcterms:W3CDTF">2016-11-13T05:00:50Z</dcterms:created>
  <dcterms:modified xsi:type="dcterms:W3CDTF">2016-11-21T07:47:10Z</dcterms:modified>
</cp:coreProperties>
</file>