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58" r:id="rId6"/>
    <p:sldId id="266" r:id="rId7"/>
    <p:sldId id="260" r:id="rId8"/>
    <p:sldId id="267" r:id="rId9"/>
    <p:sldId id="264" r:id="rId10"/>
    <p:sldId id="268" r:id="rId11"/>
    <p:sldId id="271" r:id="rId12"/>
    <p:sldId id="270" r:id="rId13"/>
    <p:sldId id="272" r:id="rId14"/>
    <p:sldId id="278" r:id="rId15"/>
    <p:sldId id="273" r:id="rId16"/>
    <p:sldId id="276" r:id="rId17"/>
    <p:sldId id="274" r:id="rId18"/>
    <p:sldId id="275" r:id="rId19"/>
    <p:sldId id="277" r:id="rId20"/>
    <p:sldId id="279" r:id="rId21"/>
  </p:sldIdLst>
  <p:sldSz cx="9144000" cy="6858000" type="screen4x3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smtClean="0"/>
              <a:t>คลิกเพื่อแก้ไขลักษณะชื่อเรื่องรองต้นแบบ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2179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39501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874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1873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2003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540920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89616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72618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289646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30259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47016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mtClean="0"/>
              <a:t>คลิกเพื่อแก้ไขลักษณะชื่อเรื่องต้นแบบ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/>
            <a:r>
              <a:rPr lang="th-TH" smtClean="0"/>
              <a:t>ระดับที่สอง</a:t>
            </a:r>
          </a:p>
          <a:p>
            <a:pPr lvl="2"/>
            <a:r>
              <a:rPr lang="th-TH" smtClean="0"/>
              <a:t>ระดับที่สาม</a:t>
            </a:r>
          </a:p>
          <a:p>
            <a:pPr lvl="3"/>
            <a:r>
              <a:rPr lang="th-TH" smtClean="0"/>
              <a:t>ระดับที่สี่</a:t>
            </a:r>
          </a:p>
          <a:p>
            <a:pPr lvl="4"/>
            <a:r>
              <a:rPr lang="th-TH" smtClean="0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D4996-B885-4AF4-A10D-84765DE58926}" type="datetimeFigureOut">
              <a:rPr lang="th-TH" smtClean="0"/>
              <a:t>22/11/59</a:t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A8334-85F6-4AEB-A160-E0D8F5911C60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6838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0" y="1196752"/>
            <a:ext cx="9144000" cy="1470025"/>
          </a:xfr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Fracture Femur</a:t>
            </a:r>
            <a:endParaRPr lang="th-TH" sz="6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068960"/>
            <a:ext cx="9144000" cy="1811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h-TH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นพ.ชำนาญ </a:t>
            </a:r>
            <a:r>
              <a:rPr lang="th-TH" sz="2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วร</a:t>
            </a:r>
            <a:r>
              <a:rPr lang="th-TH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สุวรรณรักษ์</a:t>
            </a:r>
          </a:p>
          <a:p>
            <a:pPr algn="ctr">
              <a:lnSpc>
                <a:spcPct val="150000"/>
              </a:lnSpc>
            </a:pPr>
            <a:r>
              <a:rPr lang="th-TH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กลุ่มงานศัลยกรรมกระดูกและข้อ</a:t>
            </a:r>
          </a:p>
          <a:p>
            <a:pPr algn="ctr">
              <a:lnSpc>
                <a:spcPct val="150000"/>
              </a:lnSpc>
            </a:pPr>
            <a:r>
              <a:rPr lang="th-TH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รพ.สุ</a:t>
            </a:r>
            <a:r>
              <a:rPr lang="th-TH" sz="2600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ไหง</a:t>
            </a:r>
            <a:r>
              <a:rPr lang="th-TH" sz="2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โกลก จ.นราธิวาส</a:t>
            </a:r>
            <a:endParaRPr lang="th-TH" sz="2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5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Day 0-1 : Pain management,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Hct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Day 2 : off Foley’s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cath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, off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radivac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drain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Day 3 :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ส่ง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PT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หัดเดิน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(NWB) , ROM knee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Day 5 : D/C</a:t>
            </a:r>
            <a:endParaRPr lang="th-TH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Post op management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20534" y="206084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คำถามที่พบบ่อย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38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ในระยะแรก </a:t>
            </a:r>
            <a:r>
              <a:rPr lang="th-TH" u="sng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ยังไม่สามารถลงน้ำหนักได้</a:t>
            </a:r>
          </a:p>
          <a:p>
            <a:pPr>
              <a:lnSpc>
                <a:spcPct val="150000"/>
              </a:lnSpc>
            </a:pPr>
            <a:r>
              <a:rPr lang="th-TH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ต้องใช้ไม้ค้ำยันตลอด</a:t>
            </a:r>
          </a:p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จะเดินได้ก็ต่อเมื่อแพทย์นัดตรวจ แล้วเอ็กซ์เรย์ พบว่ากระดูกเริ่มติด จึงจะสามารถค่อย ๆ ให้ลงน้ำหนักได้</a:t>
            </a:r>
            <a:endParaRPr lang="th-TH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หลังผ่าตัด แล้วเดินได้ไหม ?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2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49309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ในกรณี ผ่าตัดดามด้วย </a:t>
            </a:r>
            <a:r>
              <a:rPr lang="en-US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Plate and Screws</a:t>
            </a:r>
            <a:r>
              <a:rPr lang="th-TH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แนะนำว่า</a:t>
            </a:r>
            <a:r>
              <a:rPr lang="th-TH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ควรผ่าตัดเอาเหล็กออก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หลังจากกระดูกติดดีแล้ว ประมาณ 1-2 ปี</a:t>
            </a:r>
          </a:p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ในกรณี ผ่าตัดดามด้วย </a:t>
            </a:r>
            <a:r>
              <a:rPr lang="en-US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ILN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ไม่ต้องผ่าตัดเอาเหล็กออก</a:t>
            </a:r>
          </a:p>
          <a:p>
            <a:pPr>
              <a:lnSpc>
                <a:spcPct val="150000"/>
              </a:lnSpc>
            </a:pPr>
            <a:endParaRPr lang="th-TH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ต้องผ่าเอาเหล็กออกไหม ?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13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hamnan\Desktop\Fx Femur\น.ส.นริสรา  ยาวิราช 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8" r="37285"/>
          <a:stretch/>
        </p:blipFill>
        <p:spPr bwMode="auto">
          <a:xfrm>
            <a:off x="0" y="0"/>
            <a:ext cx="1852510" cy="504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Chamnan\Desktop\Fx Femur\น.ส.นริสรา  ยาวิราช 0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04" t="4312" r="17954" b="-384"/>
          <a:stretch/>
        </p:blipFill>
        <p:spPr bwMode="auto">
          <a:xfrm>
            <a:off x="1798512" y="-8865"/>
            <a:ext cx="2280024" cy="506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Chamnan\Desktop\Fx Femur\น.ส.นริสรา  ยาวิราช 0120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6" t="323" r="26220" b="-323"/>
          <a:stretch/>
        </p:blipFill>
        <p:spPr bwMode="auto">
          <a:xfrm>
            <a:off x="3851920" y="17729"/>
            <a:ext cx="1951489" cy="504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Chamnan\Desktop\Fx Femur\น.ส.นริสรา  ยาวิราช 5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0" r="31341"/>
          <a:stretch/>
        </p:blipFill>
        <p:spPr bwMode="auto">
          <a:xfrm>
            <a:off x="5580112" y="17728"/>
            <a:ext cx="1610514" cy="502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Chamnan\Desktop\Fx Femur\น.ส.นริสรา  ยาวิราช 80400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76" r="16090"/>
          <a:stretch/>
        </p:blipFill>
        <p:spPr bwMode="auto">
          <a:xfrm>
            <a:off x="7020272" y="17728"/>
            <a:ext cx="2123728" cy="503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13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05293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โดยปกติ กระดูกหัก หากไม่รักษา กระดูกก็จะติดกันโดยธรรมชาติอยู่แล้ว แต่จะติดผิดรูป</a:t>
            </a:r>
            <a:r>
              <a:rPr lang="th-TH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จะทำให้เดินกระเผลก พิการ</a:t>
            </a:r>
          </a:p>
          <a:p>
            <a:pPr>
              <a:lnSpc>
                <a:spcPct val="150000"/>
              </a:lnSpc>
            </a:pPr>
            <a:endParaRPr lang="th-TH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ไปรักษาหมอบ้าน ได้ไหม ?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6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คลังรูป\2557\2557-4 เมย\2 ถ่ายคนไข้ Femur หมอบ้าน\1\นายนิซัมรี  นิบอสู  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4"/>
          <a:stretch/>
        </p:blipFill>
        <p:spPr bwMode="auto">
          <a:xfrm>
            <a:off x="-2519" y="19612"/>
            <a:ext cx="3572427" cy="6858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E:\คลังรูป\2557\2557-4 เมย\2 ถ่ายคนไข้ Femur หมอบ้าน\1\นายนิซัมรี  นิบอสู  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2" r="21248"/>
          <a:stretch/>
        </p:blipFill>
        <p:spPr bwMode="auto">
          <a:xfrm>
            <a:off x="2915816" y="-33423"/>
            <a:ext cx="3676352" cy="690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chamnan\Desktop\ทั่วไป\เตรียมสอน รพ.แว้ง\รูป\นายนิซัมรี  นิบอสู\นายนิซัมรี  นิบอสู  0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1" r="28311"/>
          <a:stretch/>
        </p:blipFill>
        <p:spPr bwMode="auto">
          <a:xfrm>
            <a:off x="5868144" y="-29192"/>
            <a:ext cx="33510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501" y="5777747"/>
            <a:ext cx="388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นิ.</a:t>
            </a:r>
            <a:endParaRPr lang="th-TH" sz="16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0951" y="5870078"/>
            <a:ext cx="1440160" cy="49244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sz="2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เกิดเหตุ</a:t>
            </a:r>
            <a:endParaRPr lang="th-TH" sz="26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79912" y="5870079"/>
            <a:ext cx="1296144" cy="49244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 </a:t>
            </a:r>
            <a:r>
              <a:rPr lang="th-TH" sz="2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เดือน</a:t>
            </a:r>
            <a:endParaRPr lang="th-TH" sz="26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8304" y="5870079"/>
            <a:ext cx="1296144" cy="492443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</a:t>
            </a:r>
            <a:r>
              <a:rPr lang="en-US" sz="2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sz="26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เดือน</a:t>
            </a:r>
            <a:endParaRPr lang="th-TH" sz="26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Picture 3" descr="C:\Users\chamnan\Desktop\ทั่วไป\เตรียมสอน รพ.แว้ง\รูป\นายนิซัมรี  นิบอสู\นายนิซัมรี นิบอสู 03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96" r="15186"/>
          <a:stretch/>
        </p:blipFill>
        <p:spPr bwMode="auto">
          <a:xfrm>
            <a:off x="3191365" y="116632"/>
            <a:ext cx="2876151" cy="6552728"/>
          </a:xfrm>
          <a:prstGeom prst="rect">
            <a:avLst/>
          </a:prstGeom>
          <a:noFill/>
          <a:ln w="762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50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ขึ้นอยู่กับ </a:t>
            </a:r>
            <a:r>
              <a:rPr lang="th-TH" b="1" u="sng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ตำแหน่ง</a:t>
            </a:r>
            <a:r>
              <a:rPr lang="th-TH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ที่หัก และ  </a:t>
            </a:r>
            <a:r>
              <a:rPr lang="th-TH" b="1" u="sng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ความรุนแรง     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ของอุบัติเหตุ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กระดูกแขน หัก </a:t>
            </a:r>
            <a:r>
              <a:rPr lang="en-US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&gt;&gt; </a:t>
            </a:r>
            <a:r>
              <a:rPr lang="th-TH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ยังใช้งานได้</a:t>
            </a:r>
          </a:p>
          <a:p>
            <a:pPr lvl="1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th-TH" sz="3600" b="1" u="sng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กระดูกขา หัก</a:t>
            </a:r>
            <a:r>
              <a:rPr lang="th-TH" sz="3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&gt;&gt; </a:t>
            </a:r>
            <a:r>
              <a:rPr lang="th-TH" sz="3600" b="1" dirty="0" smtClean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เดินไม่ได้ พิการ</a:t>
            </a:r>
            <a:endParaRPr lang="th-TH" sz="3600" b="1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40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แล้วทำไมบางคนไปรักษาหมอบ้านได้ ?</a:t>
            </a:r>
            <a:endParaRPr lang="th-TH" sz="40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29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mnan\Google ไดรฟ์\PCT Ortho\สอน อสม รพ.แว้ง ปี 2559\รูป\Mal union หมอบ้าน\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44" t="693" r="30666"/>
          <a:stretch/>
        </p:blipFill>
        <p:spPr bwMode="auto">
          <a:xfrm flipH="1">
            <a:off x="-5522" y="0"/>
            <a:ext cx="2674166" cy="6892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Chamnan\Desktop\Fx Femur\นายมะยอรี  เลาะโอะ 0020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6" r="38265"/>
          <a:stretch/>
        </p:blipFill>
        <p:spPr bwMode="auto">
          <a:xfrm>
            <a:off x="2680505" y="-10446"/>
            <a:ext cx="3270491" cy="6868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amnan\Desktop\Fx Femur\นายอับดุลรอมาน  แวสือแม 0020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93" r="19483"/>
          <a:stretch/>
        </p:blipFill>
        <p:spPr bwMode="auto">
          <a:xfrm>
            <a:off x="5885588" y="0"/>
            <a:ext cx="325841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41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Film &gt;&gt;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ต้องเห็น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Hip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และ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Knee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ด้วย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Skeletal traction : immobilization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Definite Rx : Surgery &gt;&gt; ORIF (P&amp;S, Nail)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Post op :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เดิน 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NWB , ROM knee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P&amp;S &gt;&gt; 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แนะนำผ่าตัดเอาเหล็กออก ̴ 1-2 ปี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endParaRPr lang="th-TH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Take Home Message</a:t>
            </a:r>
            <a:endParaRPr lang="th-TH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55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ATLS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Film : </a:t>
            </a:r>
          </a:p>
          <a:p>
            <a:pPr lvl="2">
              <a:lnSpc>
                <a:spcPct val="150000"/>
              </a:lnSpc>
            </a:pP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Femur AP and Lateral</a:t>
            </a:r>
          </a:p>
          <a:p>
            <a:pPr lvl="2">
              <a:lnSpc>
                <a:spcPct val="150000"/>
              </a:lnSpc>
            </a:pP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Film </a:t>
            </a:r>
            <a:r>
              <a:rPr lang="th-TH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จะต้องเห็น 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Hip </a:t>
            </a:r>
            <a:r>
              <a:rPr lang="th-TH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และ </a:t>
            </a:r>
            <a:r>
              <a:rPr lang="en-US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Knee </a:t>
            </a:r>
            <a:r>
              <a:rPr lang="th-TH" sz="32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ด้วยเสมอ</a:t>
            </a:r>
            <a:endParaRPr lang="th-TH" sz="3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Fracture Femur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44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mnan\Desktop\Fx Femur\14765166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7971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52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Closed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Fx</a:t>
            </a:r>
            <a:endParaRPr lang="en-US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Open </a:t>
            </a: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Fx</a:t>
            </a:r>
            <a:endParaRPr lang="th-TH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Fracture Femur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7494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hamnan\Desktop\Fx Femur\P_20160705_2050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099" y="-1"/>
            <a:ext cx="3837024" cy="6821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hamnan\Desktop\Fx Femur\น.ส.รอหม๊ะ  บือราเฮ็ง 005000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25" r="14543"/>
          <a:stretch/>
        </p:blipFill>
        <p:spPr bwMode="auto">
          <a:xfrm>
            <a:off x="5148064" y="-15636"/>
            <a:ext cx="2474567" cy="685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62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Skeletal traction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26" name="Picture 2" descr="E:\2556\2556-5 พค\10 ถ่ายคนไข้ถึง Traction\_DSC37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752" y="2924944"/>
            <a:ext cx="6309624" cy="35362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1128" y="1412776"/>
            <a:ext cx="78488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en-US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Bohler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Braun frame : Immobilization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น้ำหนัก 15-20 ปอนด์ (15</a:t>
            </a: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% BW</a:t>
            </a: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210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Surgery : Open Reduction and Internal Fixation (ORIF)</a:t>
            </a:r>
            <a:endParaRPr lang="en-US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2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Plate and Screws</a:t>
            </a:r>
          </a:p>
          <a:p>
            <a:pPr lvl="2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2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Interlocking Nail </a:t>
            </a:r>
            <a:endParaRPr lang="th-TH" sz="3200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0" y="274638"/>
            <a:ext cx="9144000" cy="994122"/>
          </a:xfrm>
          <a:prstGeom prst="rect">
            <a:avLst/>
          </a:prstGeo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Definite Treatment</a:t>
            </a:r>
            <a:endParaRPr lang="th-TH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27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820688"/>
          </a:xfrm>
        </p:spPr>
        <p:txBody>
          <a:bodyPr/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Plate and Screws</a:t>
            </a:r>
          </a:p>
          <a:p>
            <a:endParaRPr lang="th-TH" dirty="0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748680"/>
          </a:xfrm>
        </p:spPr>
        <p:txBody>
          <a:bodyPr/>
          <a:lstStyle/>
          <a:p>
            <a:r>
              <a:rPr lang="en-US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Intramedullary nailing </a:t>
            </a:r>
            <a:endParaRPr lang="th-TH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dirty="0"/>
          </a:p>
        </p:txBody>
      </p:sp>
      <p:sp>
        <p:nvSpPr>
          <p:cNvPr id="5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37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Reduction &amp; Internal Fixation</a:t>
            </a:r>
            <a:endParaRPr lang="th-TH" sz="37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 descr="C:\Users\Chamnan\Desktop\Fx Femur\อส.ทพ.วิศาล  อังสาปรีชา 102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8" r="13243"/>
          <a:stretch/>
        </p:blipFill>
        <p:spPr bwMode="auto">
          <a:xfrm>
            <a:off x="971600" y="2163739"/>
            <a:ext cx="2580634" cy="446823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Chamnan\Desktop\Fx Femur\นายตอมีซา  อูเซ็ง 20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1" r="24978"/>
          <a:stretch/>
        </p:blipFill>
        <p:spPr bwMode="auto">
          <a:xfrm>
            <a:off x="5497993" y="2183478"/>
            <a:ext cx="2513343" cy="44484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87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8498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th-TH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การเลือกวิธีการผ่าตัด แบบใดนั้น ขึ้นกับปัจจัยต่าง ๆ เช่น</a:t>
            </a:r>
            <a:endParaRPr lang="th-TH" dirty="0" smtClean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lvl="2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2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รูปร่าง อายุ</a:t>
            </a:r>
          </a:p>
          <a:p>
            <a:pPr lvl="2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2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บาดแผล ความรุนแรงของการบาดเจ็บ</a:t>
            </a:r>
          </a:p>
          <a:p>
            <a:pPr lvl="2">
              <a:lnSpc>
                <a:spcPct val="150000"/>
              </a:lnSpc>
              <a:buFont typeface="Courier New" pitchFamily="49" charset="0"/>
              <a:buChar char="o"/>
            </a:pPr>
            <a:r>
              <a:rPr lang="th-TH" sz="3200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ตำแหน่งการหักของกระดูก</a:t>
            </a:r>
            <a:endParaRPr lang="th-TH" sz="3200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  <a:solidFill>
            <a:srgbClr val="0033CC"/>
          </a:solidFill>
          <a:ln w="3810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37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Open Reduction &amp; Internal Fixation</a:t>
            </a:r>
            <a:endParaRPr lang="th-TH" sz="3700" b="1" dirty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hamnan\Desktop\Fx Femur\F 00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58" t="1070" r="32994"/>
          <a:stretch/>
        </p:blipFill>
        <p:spPr bwMode="auto">
          <a:xfrm flipH="1">
            <a:off x="5013" y="0"/>
            <a:ext cx="2411760" cy="6226621"/>
          </a:xfrm>
          <a:prstGeom prst="rect">
            <a:avLst/>
          </a:prstGeom>
          <a:noFill/>
          <a:scene3d>
            <a:camera prst="orthographicFront">
              <a:rot lat="20999999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Chamnan\Desktop\Fx Femur\F 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5" r="29580" b="9764"/>
          <a:stretch/>
        </p:blipFill>
        <p:spPr bwMode="auto">
          <a:xfrm>
            <a:off x="2339752" y="11655"/>
            <a:ext cx="2314731" cy="6228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Chamnan\Desktop\Fx Femur\F 00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0" r="22827"/>
          <a:stretch/>
        </p:blipFill>
        <p:spPr bwMode="auto">
          <a:xfrm flipH="1">
            <a:off x="7162859" y="6788"/>
            <a:ext cx="2015313" cy="617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hamnan\Desktop\Fx Femur\F 005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4" r="35338" b="6406"/>
          <a:stretch/>
        </p:blipFill>
        <p:spPr bwMode="auto">
          <a:xfrm flipH="1">
            <a:off x="4654483" y="6788"/>
            <a:ext cx="2550261" cy="622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590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369</Words>
  <Application>Microsoft Office PowerPoint</Application>
  <PresentationFormat>นำเสนอทางหน้าจอ (4:3)</PresentationFormat>
  <Paragraphs>58</Paragraphs>
  <Slides>20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20</vt:i4>
      </vt:variant>
    </vt:vector>
  </HeadingPairs>
  <TitlesOfParts>
    <vt:vector size="21" baseType="lpstr">
      <vt:lpstr>ชุดรูปแบบของ Office</vt:lpstr>
      <vt:lpstr>Fracture Femur</vt:lpstr>
      <vt:lpstr>งานนำเสนอ PowerPoint</vt:lpstr>
      <vt:lpstr>งานนำเสนอ PowerPoint</vt:lpstr>
      <vt:lpstr>งานนำเสนอ PowerPoint</vt:lpstr>
      <vt:lpstr>Skeletal traction</vt:lpstr>
      <vt:lpstr>งานนำเสนอ PowerPoint</vt:lpstr>
      <vt:lpstr>Open Reduction &amp; Internal Fixation</vt:lpstr>
      <vt:lpstr>Open Reduction &amp; Internal Fixation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Fracture Femur</dc:title>
  <dc:creator>Chamnan</dc:creator>
  <cp:lastModifiedBy>Chamnan</cp:lastModifiedBy>
  <cp:revision>29</cp:revision>
  <dcterms:created xsi:type="dcterms:W3CDTF">2016-11-15T07:58:53Z</dcterms:created>
  <dcterms:modified xsi:type="dcterms:W3CDTF">2016-11-22T05:47:06Z</dcterms:modified>
</cp:coreProperties>
</file>