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handoutMasterIdLst>
    <p:handoutMasterId r:id="rId61"/>
  </p:handoutMasterIdLst>
  <p:sldIdLst>
    <p:sldId id="256" r:id="rId2"/>
    <p:sldId id="257" r:id="rId3"/>
    <p:sldId id="259" r:id="rId4"/>
    <p:sldId id="260" r:id="rId5"/>
    <p:sldId id="267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64" r:id="rId14"/>
    <p:sldId id="270" r:id="rId15"/>
    <p:sldId id="271" r:id="rId16"/>
    <p:sldId id="279" r:id="rId17"/>
    <p:sldId id="280" r:id="rId18"/>
    <p:sldId id="272" r:id="rId19"/>
    <p:sldId id="274" r:id="rId20"/>
    <p:sldId id="275" r:id="rId21"/>
    <p:sldId id="276" r:id="rId22"/>
    <p:sldId id="277" r:id="rId23"/>
    <p:sldId id="278" r:id="rId24"/>
    <p:sldId id="273" r:id="rId25"/>
    <p:sldId id="281" r:id="rId26"/>
    <p:sldId id="287" r:id="rId27"/>
    <p:sldId id="258" r:id="rId28"/>
    <p:sldId id="282" r:id="rId29"/>
    <p:sldId id="283" r:id="rId30"/>
    <p:sldId id="284" r:id="rId31"/>
    <p:sldId id="285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2" r:id="rId46"/>
    <p:sldId id="301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4" r:id="rId58"/>
    <p:sldId id="313" r:id="rId59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5" autoAdjust="0"/>
    <p:restoredTop sz="87477" autoAdjust="0"/>
  </p:normalViewPr>
  <p:slideViewPr>
    <p:cSldViewPr>
      <p:cViewPr>
        <p:scale>
          <a:sx n="50" d="100"/>
          <a:sy n="50" d="100"/>
        </p:scale>
        <p:origin x="-197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1B472-E702-4AE5-9058-58F8D0E436E4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93B2E-CA0E-45A4-BEA8-40BB67680076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366AB2-ECDF-4C9D-B5A5-66D06C11DA8F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FA1E6-53E1-4E0E-A704-27494551E046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FA1E6-53E1-4E0E-A704-27494551E046}" type="slidenum">
              <a:rPr lang="th-TH" smtClean="0"/>
              <a:pPr/>
              <a:t>6</a:t>
            </a:fld>
            <a:endParaRPr lang="th-T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ไอ</a:t>
            </a:r>
            <a:r>
              <a:rPr lang="th-TH" baseline="0" dirty="0" smtClean="0"/>
              <a:t> เสมหะ เจ็บหน้าอก </a:t>
            </a:r>
            <a:r>
              <a:rPr lang="en-US" baseline="0" dirty="0" smtClean="0"/>
              <a:t>DOE activity confident sleep alert</a:t>
            </a:r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FA1E6-53E1-4E0E-A704-27494551E046}" type="slidenum">
              <a:rPr lang="th-TH" smtClean="0"/>
              <a:pPr/>
              <a:t>10</a:t>
            </a:fld>
            <a:endParaRPr lang="th-T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FA1E6-53E1-4E0E-A704-27494551E046}" type="slidenum">
              <a:rPr lang="th-TH" smtClean="0"/>
              <a:pPr/>
              <a:t>24</a:t>
            </a:fld>
            <a:endParaRPr lang="th-T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ตัวยึดวันที่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17" name="ตัวยึดท้ายกระดา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29" name="ตัวยึดหมายเลขภาพนิ่ง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2" name="สี่เหลี่ยมผืนผ้า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สี่เหลี่ยมผืนผ้า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สี่เหลี่ยมผืนผ้า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สี่เหลี่ยมผืนผ้า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สี่เหลี่ยมผืนผ้า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56" name="สี่เหลี่ยมผืนผ้า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สี่เหลี่ยมผืนผ้า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สี่เหลี่ยมผืนผ้า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สี่เหลี่ยมผืนผ้า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รูปแบบอิสระ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รูปแบบอิสระ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รูปแบบอิสระ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รูปแบบอิสระ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รูปแบบอิสระ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รูปแบบอิสระ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รูปแบบอิสระ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รูปแบบอิสระ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รูปแบบอิสระ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รูปแบบอิสระ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รูปแบบอิสระ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รูปแบบอิสระ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รูปแบบอิสระ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รูปแบบอิสระ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รูปแบบอิสระ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สี่เหลี่ยมผืนผ้า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สี่เหลี่ยมผืนผ้า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สี่เหลี่ยมผืนผ้า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ผืนผ้า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สี่เหลี่ยมผืนผ้า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สี่เหลี่ยมผืนผ้า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สี่เหลี่ยมผืนผ้า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สี่เหลี่ยมผืนผ้า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สี่เหลี่ยมผืนผ้า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ตัวเชื่อมต่อตรง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กลุ่ม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ตัวเชื่อมต่อตรง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ตัวเชื่อมต่อตรง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ตัวเชื่อมต่อตรง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grpSp>
        <p:nvGrpSpPr>
          <p:cNvPr id="14" name="กลุ่ม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ตัวเชื่อมต่อตรง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ตัวเชื่อมต่อตรง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ตัวเชื่อมต่อตรง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กลุ่ม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ตัวเชื่อมต่อตรง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ตัวเชื่อมต่อตรง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ตัวเชื่อมต่อตรง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ตัวยึดชื่อเรื่อง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ยึดข้อความ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4" name="ตัวยึดวันที่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39E43FD-B7CF-4849-89A5-5037CAA70876}" type="datetimeFigureOut">
              <a:rPr lang="th-TH" smtClean="0"/>
              <a:pPr/>
              <a:t>19/09/59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h-TH"/>
          </a:p>
        </p:txBody>
      </p:sp>
      <p:sp>
        <p:nvSpPr>
          <p:cNvPr id="23" name="ตัวยึด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007FD2AF-BBED-4F23-A6CA-75C1651338C3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857224" y="1643050"/>
            <a:ext cx="7772400" cy="1975104"/>
          </a:xfrm>
        </p:spPr>
        <p:txBody>
          <a:bodyPr/>
          <a:lstStyle/>
          <a:p>
            <a:r>
              <a:rPr lang="en-US" sz="4400" dirty="0" smtClean="0">
                <a:solidFill>
                  <a:srgbClr val="FFFF00"/>
                </a:solidFill>
              </a:rPr>
              <a:t>COPD and Asthma for you</a:t>
            </a:r>
            <a:endParaRPr lang="th-TH" sz="4400" dirty="0">
              <a:solidFill>
                <a:srgbClr val="FFFF00"/>
              </a:solidFill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5300658" y="5500702"/>
            <a:ext cx="3843342" cy="580090"/>
          </a:xfrm>
        </p:spPr>
        <p:txBody>
          <a:bodyPr>
            <a:noAutofit/>
          </a:bodyPr>
          <a:lstStyle/>
          <a:p>
            <a:r>
              <a:rPr lang="th-TH" sz="5400" b="1" baseline="30000" dirty="0" smtClean="0">
                <a:solidFill>
                  <a:srgbClr val="FFFF00"/>
                </a:solidFill>
              </a:rPr>
              <a:t>นายแพทย์กรุณา  </a:t>
            </a:r>
            <a:r>
              <a:rPr lang="th-TH" sz="5400" b="1" baseline="30000" dirty="0" err="1" smtClean="0">
                <a:solidFill>
                  <a:srgbClr val="FFFF00"/>
                </a:solidFill>
              </a:rPr>
              <a:t>ชว</a:t>
            </a:r>
            <a:r>
              <a:rPr lang="th-TH" sz="5400" b="1" baseline="30000" dirty="0" smtClean="0">
                <a:solidFill>
                  <a:srgbClr val="FFFF00"/>
                </a:solidFill>
              </a:rPr>
              <a:t>เลิศสกุล</a:t>
            </a:r>
            <a:endParaRPr lang="th-TH" sz="5400" b="1" baseline="30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CAT score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 t="3093" b="12372"/>
          <a:stretch>
            <a:fillRect/>
          </a:stretch>
        </p:blipFill>
        <p:spPr bwMode="auto">
          <a:xfrm>
            <a:off x="0" y="1319803"/>
            <a:ext cx="9165026" cy="553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mMRC</a:t>
            </a:r>
            <a:r>
              <a:rPr lang="en-US" dirty="0" smtClean="0">
                <a:solidFill>
                  <a:srgbClr val="FFFF00"/>
                </a:solidFill>
              </a:rPr>
              <a:t> score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866" y="1643050"/>
            <a:ext cx="9175866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Assess degree of obstruction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85860"/>
            <a:ext cx="914400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COPD Aim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Relieve symptoms</a:t>
            </a:r>
          </a:p>
          <a:p>
            <a:r>
              <a:rPr lang="en-US" sz="3600" b="1" dirty="0" smtClean="0"/>
              <a:t>Exercise tolerance</a:t>
            </a:r>
          </a:p>
          <a:p>
            <a:r>
              <a:rPr lang="en-US" sz="3600" b="1" dirty="0" smtClean="0"/>
              <a:t>Health status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Progression prevention</a:t>
            </a:r>
          </a:p>
          <a:p>
            <a:r>
              <a:rPr lang="en-US" sz="3600" b="1" dirty="0" smtClean="0"/>
              <a:t>Exacerbation prevention</a:t>
            </a:r>
          </a:p>
          <a:p>
            <a:r>
              <a:rPr lang="en-US" sz="3600" b="1" dirty="0" smtClean="0"/>
              <a:t>Decrease mortality</a:t>
            </a:r>
            <a:endParaRPr lang="th-TH" sz="3600" b="1" dirty="0"/>
          </a:p>
        </p:txBody>
      </p:sp>
      <p:grpSp>
        <p:nvGrpSpPr>
          <p:cNvPr id="6" name="กลุ่ม 5"/>
          <p:cNvGrpSpPr/>
          <p:nvPr/>
        </p:nvGrpSpPr>
        <p:grpSpPr>
          <a:xfrm>
            <a:off x="857224" y="1428736"/>
            <a:ext cx="8001056" cy="2571768"/>
            <a:chOff x="3500430" y="2071678"/>
            <a:chExt cx="8001056" cy="2571768"/>
          </a:xfrm>
        </p:grpSpPr>
        <p:sp>
          <p:nvSpPr>
            <p:cNvPr id="4" name="สี่เหลี่ยมผืนผ้า 3"/>
            <p:cNvSpPr/>
            <p:nvPr/>
          </p:nvSpPr>
          <p:spPr>
            <a:xfrm>
              <a:off x="3500430" y="2071678"/>
              <a:ext cx="8001056" cy="2571768"/>
            </a:xfrm>
            <a:prstGeom prst="rect">
              <a:avLst/>
            </a:prstGeom>
            <a:solidFill>
              <a:srgbClr val="92D050">
                <a:alpha val="6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715404" y="2643182"/>
              <a:ext cx="257176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/>
                <a:t>  Reduce symptom</a:t>
              </a:r>
            </a:p>
          </p:txBody>
        </p:sp>
      </p:grpSp>
      <p:grpSp>
        <p:nvGrpSpPr>
          <p:cNvPr id="7" name="กลุ่ม 6"/>
          <p:cNvGrpSpPr/>
          <p:nvPr/>
        </p:nvGrpSpPr>
        <p:grpSpPr>
          <a:xfrm>
            <a:off x="857224" y="4071942"/>
            <a:ext cx="8001056" cy="2357478"/>
            <a:chOff x="6000760" y="1347128"/>
            <a:chExt cx="8001056" cy="2571768"/>
          </a:xfrm>
        </p:grpSpPr>
        <p:sp>
          <p:nvSpPr>
            <p:cNvPr id="8" name="สี่เหลี่ยมผืนผ้า 7"/>
            <p:cNvSpPr/>
            <p:nvPr/>
          </p:nvSpPr>
          <p:spPr>
            <a:xfrm>
              <a:off x="6000760" y="1347128"/>
              <a:ext cx="8001056" cy="2571768"/>
            </a:xfrm>
            <a:prstGeom prst="rect">
              <a:avLst/>
            </a:prstGeom>
            <a:solidFill>
              <a:srgbClr val="FFC000">
                <a:alpha val="6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572924" y="1736786"/>
              <a:ext cx="2071702" cy="1859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/>
                <a:t>Reduce</a:t>
              </a:r>
            </a:p>
            <a:p>
              <a:r>
                <a:rPr lang="en-US" sz="4400" dirty="0" smtClean="0"/>
                <a:t>    risk</a:t>
              </a:r>
              <a:endParaRPr lang="th-TH" sz="4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Treatment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Smoking cessation</a:t>
            </a:r>
          </a:p>
          <a:p>
            <a:pPr lvl="1"/>
            <a:r>
              <a:rPr lang="en-US" sz="4000" dirty="0" smtClean="0"/>
              <a:t>Counseling</a:t>
            </a:r>
          </a:p>
          <a:p>
            <a:pPr lvl="1"/>
            <a:r>
              <a:rPr lang="en-US" sz="4000" dirty="0" smtClean="0"/>
              <a:t>Nicotine replacement therapy</a:t>
            </a:r>
          </a:p>
          <a:p>
            <a:r>
              <a:rPr lang="en-US" sz="4400" dirty="0" smtClean="0"/>
              <a:t>Smoking prevention</a:t>
            </a:r>
          </a:p>
          <a:p>
            <a:r>
              <a:rPr lang="en-US" sz="4400" dirty="0" smtClean="0"/>
              <a:t>Avoid exposure</a:t>
            </a:r>
          </a:p>
          <a:p>
            <a:r>
              <a:rPr lang="en-US" sz="4400" dirty="0" smtClean="0"/>
              <a:t>Physical activity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05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Treatment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Smoking cessation</a:t>
            </a:r>
          </a:p>
          <a:p>
            <a:pPr lvl="1"/>
            <a:r>
              <a:rPr lang="en-US" sz="4000" dirty="0" smtClean="0"/>
              <a:t>Counseling</a:t>
            </a:r>
          </a:p>
          <a:p>
            <a:pPr lvl="1"/>
            <a:r>
              <a:rPr lang="en-US" sz="4000" dirty="0" smtClean="0"/>
              <a:t>Nicotine replacement therapy</a:t>
            </a:r>
          </a:p>
          <a:p>
            <a:r>
              <a:rPr lang="en-US" sz="4400" dirty="0" smtClean="0"/>
              <a:t>Smoking prevention</a:t>
            </a:r>
          </a:p>
          <a:p>
            <a:r>
              <a:rPr lang="en-US" sz="4400" dirty="0" smtClean="0"/>
              <a:t>Avoid exposure</a:t>
            </a:r>
          </a:p>
          <a:p>
            <a:r>
              <a:rPr lang="en-US" sz="4400" dirty="0" smtClean="0"/>
              <a:t>Physical activity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Bronchodilator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Short acting : for relieve acute symptom</a:t>
            </a:r>
          </a:p>
          <a:p>
            <a:endParaRPr lang="en-US" sz="3200" dirty="0" smtClean="0"/>
          </a:p>
          <a:p>
            <a:r>
              <a:rPr lang="en-US" sz="3200" dirty="0" smtClean="0"/>
              <a:t>Long acting : for control symptom</a:t>
            </a:r>
          </a:p>
          <a:p>
            <a:endParaRPr lang="en-US" sz="3200" dirty="0" smtClean="0"/>
          </a:p>
          <a:p>
            <a:r>
              <a:rPr lang="en-US" sz="3200" dirty="0" smtClean="0"/>
              <a:t>Prefer inhalation route</a:t>
            </a:r>
          </a:p>
          <a:p>
            <a:endParaRPr lang="en-US" sz="3200" dirty="0" smtClean="0"/>
          </a:p>
          <a:p>
            <a:r>
              <a:rPr lang="en-US" sz="3200" dirty="0" smtClean="0"/>
              <a:t>Synergist effect with SAMA</a:t>
            </a:r>
            <a:endParaRPr lang="th-TH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92919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1" y="0"/>
            <a:ext cx="46434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Corticosteroid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Good for control symptom</a:t>
            </a:r>
          </a:p>
          <a:p>
            <a:endParaRPr lang="en-US" sz="3600" dirty="0" smtClean="0"/>
          </a:p>
          <a:p>
            <a:r>
              <a:rPr lang="en-US" sz="3600" dirty="0" smtClean="0"/>
              <a:t>Avoid to use alone</a:t>
            </a:r>
          </a:p>
          <a:p>
            <a:endParaRPr lang="en-US" sz="3600" dirty="0" smtClean="0"/>
          </a:p>
          <a:p>
            <a:r>
              <a:rPr lang="en-US" sz="3600" dirty="0" smtClean="0"/>
              <a:t>Related with pneumonia</a:t>
            </a:r>
          </a:p>
          <a:p>
            <a:endParaRPr lang="en-US" sz="3600" dirty="0" smtClean="0"/>
          </a:p>
          <a:p>
            <a:r>
              <a:rPr lang="en-US" sz="3600" dirty="0" smtClean="0"/>
              <a:t>Avoid to use oral steroid too long</a:t>
            </a:r>
            <a:endParaRPr lang="th-TH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Methylxanthines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Add on therapy</a:t>
            </a:r>
          </a:p>
          <a:p>
            <a:endParaRPr lang="en-US" sz="3600" dirty="0" smtClean="0"/>
          </a:p>
          <a:p>
            <a:r>
              <a:rPr lang="en-US" sz="3600" dirty="0" smtClean="0"/>
              <a:t>Use only sustained-release form</a:t>
            </a:r>
          </a:p>
          <a:p>
            <a:endParaRPr lang="en-US" sz="3600" dirty="0" smtClean="0"/>
          </a:p>
          <a:p>
            <a:r>
              <a:rPr lang="en-US" sz="3600" dirty="0" smtClean="0"/>
              <a:t>Void to use alone</a:t>
            </a:r>
            <a:endParaRPr lang="th-TH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PDE-4 inhibitor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No </a:t>
            </a:r>
            <a:r>
              <a:rPr lang="en-US" sz="3600" dirty="0" err="1" smtClean="0"/>
              <a:t>bronchodilated</a:t>
            </a:r>
            <a:r>
              <a:rPr lang="en-US" sz="3600" dirty="0" smtClean="0"/>
              <a:t> effect</a:t>
            </a:r>
          </a:p>
          <a:p>
            <a:endParaRPr lang="en-US" sz="3600" dirty="0" smtClean="0"/>
          </a:p>
          <a:p>
            <a:r>
              <a:rPr lang="en-US" sz="3600" dirty="0" smtClean="0"/>
              <a:t>Use in chronic bronchitis group with exacerbate &gt; 2 /yr</a:t>
            </a:r>
          </a:p>
          <a:p>
            <a:endParaRPr lang="en-US" sz="3600" dirty="0" smtClean="0"/>
          </a:p>
          <a:p>
            <a:r>
              <a:rPr lang="en-US" sz="3600" dirty="0" smtClean="0"/>
              <a:t>No use with </a:t>
            </a:r>
            <a:r>
              <a:rPr lang="en-US" sz="3600" dirty="0" err="1" smtClean="0"/>
              <a:t>theophylline</a:t>
            </a:r>
            <a:endParaRPr lang="th-TH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Other drugs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Mucolytics</a:t>
            </a:r>
            <a:r>
              <a:rPr lang="en-US" sz="3600" dirty="0" smtClean="0"/>
              <a:t> can use if indicated</a:t>
            </a:r>
          </a:p>
          <a:p>
            <a:endParaRPr lang="en-US" sz="3600" dirty="0" smtClean="0"/>
          </a:p>
          <a:p>
            <a:r>
              <a:rPr lang="en-US" sz="3600" dirty="0" smtClean="0"/>
              <a:t>Antibiotics only in case of infection, No routine use</a:t>
            </a:r>
          </a:p>
          <a:p>
            <a:endParaRPr lang="en-US" sz="3600" dirty="0" smtClean="0"/>
          </a:p>
          <a:p>
            <a:r>
              <a:rPr lang="en-US" sz="3600" dirty="0" smtClean="0"/>
              <a:t>Long term </a:t>
            </a:r>
            <a:r>
              <a:rPr lang="en-US" sz="3600" dirty="0" err="1" smtClean="0"/>
              <a:t>macrolide</a:t>
            </a:r>
            <a:r>
              <a:rPr lang="en-US" sz="3600" dirty="0" smtClean="0"/>
              <a:t> is controversy</a:t>
            </a:r>
            <a:endParaRPr lang="th-TH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Non-pharmacologic treatment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Pulmonary rehabilitation</a:t>
            </a:r>
          </a:p>
          <a:p>
            <a:endParaRPr lang="en-US" sz="3600" dirty="0" smtClean="0"/>
          </a:p>
          <a:p>
            <a:r>
              <a:rPr lang="en-US" sz="3600" dirty="0" smtClean="0"/>
              <a:t>Long-term oxygen therapy</a:t>
            </a:r>
          </a:p>
          <a:p>
            <a:endParaRPr lang="en-US" sz="3600" dirty="0" smtClean="0"/>
          </a:p>
          <a:p>
            <a:r>
              <a:rPr lang="en-US" sz="3600" dirty="0" smtClean="0"/>
              <a:t>Vaccination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Pulmonary rehabilitation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Patient selection</a:t>
            </a:r>
          </a:p>
          <a:p>
            <a:r>
              <a:rPr lang="en-US" sz="3600" dirty="0" smtClean="0"/>
              <a:t>Patient setting</a:t>
            </a:r>
          </a:p>
          <a:p>
            <a:r>
              <a:rPr lang="en-US" sz="3600" dirty="0" smtClean="0"/>
              <a:t>Program </a:t>
            </a:r>
          </a:p>
          <a:p>
            <a:pPr lvl="1"/>
            <a:r>
              <a:rPr lang="en-US" dirty="0" smtClean="0"/>
              <a:t>Patient education</a:t>
            </a:r>
          </a:p>
          <a:p>
            <a:pPr lvl="1"/>
            <a:r>
              <a:rPr lang="en-US" dirty="0" smtClean="0"/>
              <a:t>Exercise training</a:t>
            </a:r>
          </a:p>
          <a:p>
            <a:pPr lvl="1"/>
            <a:r>
              <a:rPr lang="en-US" dirty="0" smtClean="0"/>
              <a:t>Psychological and behavioral intervention</a:t>
            </a:r>
          </a:p>
          <a:p>
            <a:pPr lvl="1"/>
            <a:r>
              <a:rPr lang="en-US" dirty="0" smtClean="0"/>
              <a:t>Nutritional assessment</a:t>
            </a:r>
          </a:p>
          <a:p>
            <a:pPr lvl="1"/>
            <a:r>
              <a:rPr lang="en-US" dirty="0" smtClean="0"/>
              <a:t>Outcome assessment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สี่เหลี่ยมผืนผ้า 32"/>
          <p:cNvSpPr/>
          <p:nvPr/>
        </p:nvSpPr>
        <p:spPr>
          <a:xfrm>
            <a:off x="1000100" y="3714752"/>
            <a:ext cx="3500462" cy="2714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002060"/>
              </a:solidFill>
            </a:endParaRPr>
          </a:p>
        </p:txBody>
      </p:sp>
      <p:sp>
        <p:nvSpPr>
          <p:cNvPr id="38" name="เมฆ 37"/>
          <p:cNvSpPr/>
          <p:nvPr/>
        </p:nvSpPr>
        <p:spPr>
          <a:xfrm>
            <a:off x="2500298" y="5214950"/>
            <a:ext cx="571504" cy="64294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000100" y="500042"/>
            <a:ext cx="3500462" cy="2714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00496" y="2571744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A</a:t>
            </a:r>
            <a:endParaRPr lang="th-TH" b="1" dirty="0">
              <a:solidFill>
                <a:srgbClr val="002060"/>
              </a:solidFill>
            </a:endParaRPr>
          </a:p>
        </p:txBody>
      </p:sp>
      <p:cxnSp>
        <p:nvCxnSpPr>
          <p:cNvPr id="7" name="ตัวเชื่อมต่อตรง 6"/>
          <p:cNvCxnSpPr/>
          <p:nvPr/>
        </p:nvCxnSpPr>
        <p:spPr>
          <a:xfrm>
            <a:off x="1571604" y="928670"/>
            <a:ext cx="2428892" cy="0"/>
          </a:xfrm>
          <a:prstGeom prst="line">
            <a:avLst/>
          </a:prstGeom>
          <a:ln w="508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กลุ่ม 17"/>
          <p:cNvGrpSpPr/>
          <p:nvPr/>
        </p:nvGrpSpPr>
        <p:grpSpPr>
          <a:xfrm>
            <a:off x="2143108" y="928670"/>
            <a:ext cx="285752" cy="1500198"/>
            <a:chOff x="2428860" y="928670"/>
            <a:chExt cx="285752" cy="1500198"/>
          </a:xfrm>
        </p:grpSpPr>
        <p:cxnSp>
          <p:nvCxnSpPr>
            <p:cNvPr id="12" name="ตัวเชื่อมต่อตรง 11"/>
            <p:cNvCxnSpPr/>
            <p:nvPr/>
          </p:nvCxnSpPr>
          <p:spPr>
            <a:xfrm rot="5400000">
              <a:off x="1964513" y="1535893"/>
              <a:ext cx="121444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วงรี 14"/>
            <p:cNvSpPr/>
            <p:nvPr/>
          </p:nvSpPr>
          <p:spPr>
            <a:xfrm>
              <a:off x="2428860" y="2143116"/>
              <a:ext cx="285752" cy="28575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b="1"/>
            </a:p>
          </p:txBody>
        </p:sp>
      </p:grpSp>
      <p:grpSp>
        <p:nvGrpSpPr>
          <p:cNvPr id="17" name="กลุ่ม 16"/>
          <p:cNvGrpSpPr/>
          <p:nvPr/>
        </p:nvGrpSpPr>
        <p:grpSpPr>
          <a:xfrm>
            <a:off x="3143240" y="928670"/>
            <a:ext cx="285752" cy="1500198"/>
            <a:chOff x="2857488" y="928670"/>
            <a:chExt cx="285752" cy="1500198"/>
          </a:xfrm>
        </p:grpSpPr>
        <p:cxnSp>
          <p:nvCxnSpPr>
            <p:cNvPr id="14" name="ตัวเชื่อมต่อตรง 13"/>
            <p:cNvCxnSpPr/>
            <p:nvPr/>
          </p:nvCxnSpPr>
          <p:spPr>
            <a:xfrm rot="5400000">
              <a:off x="2393141" y="1535893"/>
              <a:ext cx="121444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วงรี 15"/>
            <p:cNvSpPr/>
            <p:nvPr/>
          </p:nvSpPr>
          <p:spPr>
            <a:xfrm>
              <a:off x="2857488" y="2143116"/>
              <a:ext cx="285752" cy="28575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b="1"/>
            </a:p>
          </p:txBody>
        </p:sp>
      </p:grpSp>
      <p:sp>
        <p:nvSpPr>
          <p:cNvPr id="19" name="เมฆ 18"/>
          <p:cNvSpPr/>
          <p:nvPr/>
        </p:nvSpPr>
        <p:spPr>
          <a:xfrm>
            <a:off x="2500298" y="2000240"/>
            <a:ext cx="571504" cy="64294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/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4786314" y="500042"/>
            <a:ext cx="3500462" cy="2714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86710" y="2571744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B</a:t>
            </a:r>
            <a:endParaRPr lang="th-TH" b="1" dirty="0">
              <a:solidFill>
                <a:srgbClr val="002060"/>
              </a:solidFill>
            </a:endParaRPr>
          </a:p>
        </p:txBody>
      </p:sp>
      <p:cxnSp>
        <p:nvCxnSpPr>
          <p:cNvPr id="24" name="ตัวเชื่อมต่อตรง 23"/>
          <p:cNvCxnSpPr/>
          <p:nvPr/>
        </p:nvCxnSpPr>
        <p:spPr>
          <a:xfrm>
            <a:off x="5357818" y="928670"/>
            <a:ext cx="2428892" cy="0"/>
          </a:xfrm>
          <a:prstGeom prst="line">
            <a:avLst/>
          </a:prstGeom>
          <a:ln w="508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กลุ่ม 17"/>
          <p:cNvGrpSpPr/>
          <p:nvPr/>
        </p:nvGrpSpPr>
        <p:grpSpPr>
          <a:xfrm>
            <a:off x="5929322" y="928670"/>
            <a:ext cx="285752" cy="1500198"/>
            <a:chOff x="2428860" y="928670"/>
            <a:chExt cx="285752" cy="1500198"/>
          </a:xfrm>
        </p:grpSpPr>
        <p:cxnSp>
          <p:nvCxnSpPr>
            <p:cNvPr id="30" name="ตัวเชื่อมต่อตรง 29"/>
            <p:cNvCxnSpPr/>
            <p:nvPr/>
          </p:nvCxnSpPr>
          <p:spPr>
            <a:xfrm rot="5400000">
              <a:off x="1964513" y="1535893"/>
              <a:ext cx="121444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วงรี 30"/>
            <p:cNvSpPr/>
            <p:nvPr/>
          </p:nvSpPr>
          <p:spPr>
            <a:xfrm>
              <a:off x="2428860" y="2143116"/>
              <a:ext cx="285752" cy="28575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6" name="กลุ่ม 16"/>
          <p:cNvGrpSpPr/>
          <p:nvPr/>
        </p:nvGrpSpPr>
        <p:grpSpPr>
          <a:xfrm>
            <a:off x="6929454" y="928670"/>
            <a:ext cx="285752" cy="1500198"/>
            <a:chOff x="2857488" y="928670"/>
            <a:chExt cx="285752" cy="1500198"/>
          </a:xfrm>
        </p:grpSpPr>
        <p:cxnSp>
          <p:nvCxnSpPr>
            <p:cNvPr id="28" name="ตัวเชื่อมต่อตรง 27"/>
            <p:cNvCxnSpPr/>
            <p:nvPr/>
          </p:nvCxnSpPr>
          <p:spPr>
            <a:xfrm rot="5400000">
              <a:off x="2393141" y="1535893"/>
              <a:ext cx="121444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วงรี 28"/>
            <p:cNvSpPr/>
            <p:nvPr/>
          </p:nvSpPr>
          <p:spPr>
            <a:xfrm>
              <a:off x="2857488" y="2143116"/>
              <a:ext cx="285752" cy="28575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27" name="เมฆ 26"/>
          <p:cNvSpPr/>
          <p:nvPr/>
        </p:nvSpPr>
        <p:spPr>
          <a:xfrm>
            <a:off x="6286512" y="2000240"/>
            <a:ext cx="571504" cy="64294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TextBox 33"/>
          <p:cNvSpPr txBox="1"/>
          <p:nvPr/>
        </p:nvSpPr>
        <p:spPr>
          <a:xfrm>
            <a:off x="4000496" y="5786454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C</a:t>
            </a:r>
            <a:endParaRPr lang="th-TH" b="1" dirty="0">
              <a:solidFill>
                <a:srgbClr val="002060"/>
              </a:solidFill>
            </a:endParaRPr>
          </a:p>
        </p:txBody>
      </p:sp>
      <p:cxnSp>
        <p:nvCxnSpPr>
          <p:cNvPr id="35" name="ตัวเชื่อมต่อตรง 34"/>
          <p:cNvCxnSpPr/>
          <p:nvPr/>
        </p:nvCxnSpPr>
        <p:spPr>
          <a:xfrm>
            <a:off x="1571604" y="4143380"/>
            <a:ext cx="2428892" cy="0"/>
          </a:xfrm>
          <a:prstGeom prst="line">
            <a:avLst/>
          </a:prstGeom>
          <a:ln w="508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กลุ่ม 17"/>
          <p:cNvGrpSpPr/>
          <p:nvPr/>
        </p:nvGrpSpPr>
        <p:grpSpPr>
          <a:xfrm>
            <a:off x="2143108" y="4143380"/>
            <a:ext cx="285752" cy="1500198"/>
            <a:chOff x="2428860" y="928670"/>
            <a:chExt cx="285752" cy="1500198"/>
          </a:xfrm>
        </p:grpSpPr>
        <p:cxnSp>
          <p:nvCxnSpPr>
            <p:cNvPr id="41" name="ตัวเชื่อมต่อตรง 40"/>
            <p:cNvCxnSpPr/>
            <p:nvPr/>
          </p:nvCxnSpPr>
          <p:spPr>
            <a:xfrm rot="5400000">
              <a:off x="1964513" y="1535893"/>
              <a:ext cx="121444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วงรี 41"/>
            <p:cNvSpPr/>
            <p:nvPr/>
          </p:nvSpPr>
          <p:spPr>
            <a:xfrm>
              <a:off x="2428860" y="2143116"/>
              <a:ext cx="285752" cy="28575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37" name="กลุ่ม 16"/>
          <p:cNvGrpSpPr/>
          <p:nvPr/>
        </p:nvGrpSpPr>
        <p:grpSpPr>
          <a:xfrm>
            <a:off x="3143240" y="4143380"/>
            <a:ext cx="285752" cy="1500198"/>
            <a:chOff x="2857488" y="928670"/>
            <a:chExt cx="285752" cy="1500198"/>
          </a:xfrm>
        </p:grpSpPr>
        <p:cxnSp>
          <p:nvCxnSpPr>
            <p:cNvPr id="39" name="ตัวเชื่อมต่อตรง 38"/>
            <p:cNvCxnSpPr/>
            <p:nvPr/>
          </p:nvCxnSpPr>
          <p:spPr>
            <a:xfrm rot="5400000">
              <a:off x="2393141" y="1535893"/>
              <a:ext cx="121444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วงรี 39"/>
            <p:cNvSpPr/>
            <p:nvPr/>
          </p:nvSpPr>
          <p:spPr>
            <a:xfrm>
              <a:off x="2857488" y="2143116"/>
              <a:ext cx="285752" cy="28575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sp>
        <p:nvSpPr>
          <p:cNvPr id="44" name="สี่เหลี่ยมผืนผ้า 43"/>
          <p:cNvSpPr/>
          <p:nvPr/>
        </p:nvSpPr>
        <p:spPr>
          <a:xfrm>
            <a:off x="4857752" y="3714752"/>
            <a:ext cx="3500462" cy="27146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smtClean="0">
                <a:solidFill>
                  <a:srgbClr val="002060"/>
                </a:solidFill>
              </a:rPr>
              <a:t>?</a:t>
            </a:r>
            <a:endParaRPr lang="th-TH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 0.00324 L -0.04931 0.003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324 L 0.04619 0.003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6 L 0.04531 -3.7037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-0.04045 -3.7037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9" grpId="1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Oxygen therapy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PaO2 </a:t>
            </a:r>
            <a:r>
              <a:rPr lang="en-US" sz="3600" u="sng" dirty="0" smtClean="0"/>
              <a:t>&lt;</a:t>
            </a:r>
            <a:r>
              <a:rPr lang="en-US" sz="3600" dirty="0" smtClean="0"/>
              <a:t> 55 mmHg or SpO2 </a:t>
            </a:r>
            <a:r>
              <a:rPr lang="en-US" sz="3600" u="sng" dirty="0" smtClean="0"/>
              <a:t>&lt;</a:t>
            </a:r>
            <a:r>
              <a:rPr lang="en-US" sz="3600" dirty="0" smtClean="0"/>
              <a:t> 88%</a:t>
            </a:r>
          </a:p>
          <a:p>
            <a:endParaRPr lang="en-US" sz="3600" dirty="0" smtClean="0"/>
          </a:p>
          <a:p>
            <a:r>
              <a:rPr lang="en-US" sz="3600" dirty="0" smtClean="0"/>
              <a:t>PaO2 </a:t>
            </a:r>
            <a:r>
              <a:rPr lang="en-US" sz="3600" u="sng" dirty="0" smtClean="0"/>
              <a:t>&lt;</a:t>
            </a:r>
            <a:r>
              <a:rPr lang="en-US" sz="3600" dirty="0" smtClean="0"/>
              <a:t> 60 mmHg or SpO2 </a:t>
            </a:r>
            <a:r>
              <a:rPr lang="en-US" sz="3600" u="sng" dirty="0" smtClean="0"/>
              <a:t>&lt;</a:t>
            </a:r>
            <a:r>
              <a:rPr lang="en-US" sz="3600" dirty="0" smtClean="0"/>
              <a:t> 90% with</a:t>
            </a:r>
          </a:p>
          <a:p>
            <a:pPr lvl="1"/>
            <a:r>
              <a:rPr lang="en-US" sz="3200" dirty="0" err="1" smtClean="0"/>
              <a:t>Polycythemia</a:t>
            </a:r>
            <a:r>
              <a:rPr lang="en-US" sz="3200" dirty="0" smtClean="0"/>
              <a:t> : </a:t>
            </a:r>
            <a:r>
              <a:rPr lang="en-US" sz="3200" dirty="0" err="1" smtClean="0"/>
              <a:t>Hct</a:t>
            </a:r>
            <a:r>
              <a:rPr lang="en-US" sz="3200" dirty="0" smtClean="0"/>
              <a:t> </a:t>
            </a:r>
            <a:r>
              <a:rPr lang="en-US" sz="3200" u="sng" dirty="0" smtClean="0"/>
              <a:t>&gt;</a:t>
            </a:r>
            <a:r>
              <a:rPr lang="en-US" sz="3200" dirty="0" smtClean="0"/>
              <a:t> 55%</a:t>
            </a:r>
          </a:p>
          <a:p>
            <a:pPr lvl="1"/>
            <a:r>
              <a:rPr lang="en-US" sz="3200" dirty="0" smtClean="0"/>
              <a:t>Pulmonary hypertension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19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What is COPD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1783560"/>
            <a:ext cx="8686800" cy="4572000"/>
          </a:xfrm>
        </p:spPr>
        <p:txBody>
          <a:bodyPr>
            <a:normAutofit/>
          </a:bodyPr>
          <a:lstStyle/>
          <a:p>
            <a:pPr marL="582930" indent="-514350">
              <a:buAutoNum type="alphaUcPeriod"/>
            </a:pPr>
            <a:r>
              <a:rPr lang="en-US" sz="3600" dirty="0" smtClean="0"/>
              <a:t>Chronic On Progressive Disease</a:t>
            </a:r>
          </a:p>
          <a:p>
            <a:pPr marL="582930" indent="-514350">
              <a:buAutoNum type="alphaUcPeriod"/>
            </a:pPr>
            <a:endParaRPr lang="en-US" sz="3600" dirty="0" smtClean="0"/>
          </a:p>
          <a:p>
            <a:pPr marL="582930" indent="-514350">
              <a:buAutoNum type="alphaUcPeriod"/>
            </a:pPr>
            <a:r>
              <a:rPr lang="en-US" sz="3600" dirty="0" smtClean="0"/>
              <a:t>Chronic On Progressive </a:t>
            </a:r>
            <a:r>
              <a:rPr lang="en-US" sz="3600" dirty="0" err="1" smtClean="0"/>
              <a:t>Dyspnea</a:t>
            </a:r>
            <a:endParaRPr lang="en-US" sz="3600" dirty="0" smtClean="0"/>
          </a:p>
          <a:p>
            <a:pPr marL="582930" indent="-514350">
              <a:buAutoNum type="alphaUcPeriod"/>
            </a:pPr>
            <a:endParaRPr lang="en-US" sz="3600" dirty="0" smtClean="0"/>
          </a:p>
          <a:p>
            <a:pPr marL="582930" indent="-514350">
              <a:buAutoNum type="alphaUcPeriod"/>
            </a:pPr>
            <a:r>
              <a:rPr lang="en-US" sz="3600" dirty="0" smtClean="0"/>
              <a:t>Chronic Obstructive Pulmonary disease</a:t>
            </a:r>
          </a:p>
          <a:p>
            <a:pPr marL="582930" indent="-514350">
              <a:buAutoNum type="alphaUcPeriod"/>
            </a:pPr>
            <a:endParaRPr lang="en-US" sz="3600" dirty="0" smtClean="0"/>
          </a:p>
          <a:p>
            <a:pPr marL="582930" indent="-514350">
              <a:buAutoNum type="alphaUcPeriod"/>
            </a:pPr>
            <a:r>
              <a:rPr lang="en-US" sz="3600" dirty="0" smtClean="0"/>
              <a:t>Chronic Obstructive Pulmonary </a:t>
            </a:r>
            <a:r>
              <a:rPr lang="en-US" sz="3600" dirty="0" err="1" smtClean="0"/>
              <a:t>dyspnea</a:t>
            </a:r>
            <a:endParaRPr lang="en-US" sz="3600" dirty="0" smtClean="0"/>
          </a:p>
          <a:p>
            <a:endParaRPr lang="th-TH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74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Exacerbation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7" name="ตัวยึดเนื้อหา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Acute event that worsening respiratory symptoms than normal</a:t>
            </a:r>
          </a:p>
          <a:p>
            <a:pPr lvl="1"/>
            <a:r>
              <a:rPr lang="en-US" sz="3200" dirty="0" err="1" smtClean="0"/>
              <a:t>Dyspnea</a:t>
            </a:r>
            <a:endParaRPr lang="en-US" sz="3200" dirty="0" smtClean="0"/>
          </a:p>
          <a:p>
            <a:pPr lvl="1"/>
            <a:r>
              <a:rPr lang="en-US" sz="3200" dirty="0" smtClean="0"/>
              <a:t>Cough</a:t>
            </a:r>
          </a:p>
          <a:p>
            <a:pPr lvl="1"/>
            <a:r>
              <a:rPr lang="en-US" sz="3200" dirty="0" smtClean="0"/>
              <a:t>Sputum</a:t>
            </a:r>
          </a:p>
          <a:p>
            <a:r>
              <a:rPr lang="en-US" sz="3600" dirty="0" smtClean="0"/>
              <a:t>Leads to a change in medication</a:t>
            </a:r>
          </a:p>
          <a:p>
            <a:r>
              <a:rPr lang="en-US" sz="3600" dirty="0" smtClean="0"/>
              <a:t>Most precipitate from resp. infection</a:t>
            </a:r>
          </a:p>
          <a:p>
            <a:r>
              <a:rPr lang="en-US" sz="3600" dirty="0" smtClean="0"/>
              <a:t>No other condition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Admission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In-hospital care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smtClean="0"/>
              <a:t>Oxygen therapy to keep SpO2 88-92%     (aware CO2 narcosis when over use oxygen)</a:t>
            </a:r>
          </a:p>
          <a:p>
            <a:endParaRPr lang="en-US" sz="3200" dirty="0" smtClean="0"/>
          </a:p>
          <a:p>
            <a:r>
              <a:rPr lang="en-US" sz="3200" dirty="0" smtClean="0"/>
              <a:t>Bronchodilator : MDI / Neb</a:t>
            </a:r>
          </a:p>
          <a:p>
            <a:endParaRPr lang="en-US" sz="3200" dirty="0" smtClean="0"/>
          </a:p>
          <a:p>
            <a:r>
              <a:rPr lang="en-US" sz="3200" dirty="0" smtClean="0"/>
              <a:t>Corticosteroid : IV / PO / Neb</a:t>
            </a:r>
          </a:p>
          <a:p>
            <a:endParaRPr lang="en-US" sz="3200" dirty="0" smtClean="0"/>
          </a:p>
          <a:p>
            <a:r>
              <a:rPr lang="en-US" sz="3200" dirty="0" smtClean="0"/>
              <a:t>Antibiotics only in infection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Respiratory support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914400" y="1783560"/>
            <a:ext cx="8015318" cy="45720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Non-invasive ventilation(NIV) is prefer                if no contraindication</a:t>
            </a:r>
          </a:p>
          <a:p>
            <a:pPr>
              <a:buNone/>
            </a:pPr>
            <a:endParaRPr lang="en-US" sz="3600" dirty="0" smtClean="0"/>
          </a:p>
          <a:p>
            <a:r>
              <a:rPr lang="en-US" sz="3600" dirty="0" smtClean="0"/>
              <a:t>NIV facilitates weaning</a:t>
            </a:r>
          </a:p>
          <a:p>
            <a:endParaRPr lang="en-US" sz="3600" dirty="0" smtClean="0"/>
          </a:p>
          <a:p>
            <a:r>
              <a:rPr lang="en-US" sz="3600" dirty="0" smtClean="0"/>
              <a:t>Evaluation clinical after 30-60 </a:t>
            </a:r>
            <a:r>
              <a:rPr lang="en-US" sz="3600" dirty="0" err="1" smtClean="0"/>
              <a:t>mins</a:t>
            </a:r>
            <a:r>
              <a:rPr lang="en-US" sz="3600" dirty="0" smtClean="0"/>
              <a:t> of NIV</a:t>
            </a:r>
          </a:p>
          <a:p>
            <a:endParaRPr lang="en-US" sz="3600" dirty="0" smtClean="0"/>
          </a:p>
          <a:p>
            <a:r>
              <a:rPr lang="en-US" sz="3600" dirty="0" smtClean="0"/>
              <a:t>ET-tube intubation if indicated </a:t>
            </a:r>
            <a:endParaRPr lang="th-TH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Contraindication of NIV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Invasive mechanical ventilation indication</a:t>
            </a:r>
          </a:p>
          <a:p>
            <a:endParaRPr lang="en-US" sz="3200" dirty="0" smtClean="0"/>
          </a:p>
          <a:p>
            <a:r>
              <a:rPr lang="en-US" sz="3200" dirty="0" smtClean="0"/>
              <a:t>Facial structure abnormality</a:t>
            </a:r>
          </a:p>
          <a:p>
            <a:endParaRPr lang="en-US" sz="3200" dirty="0" smtClean="0"/>
          </a:p>
          <a:p>
            <a:r>
              <a:rPr lang="en-US" sz="3200" dirty="0" smtClean="0"/>
              <a:t>Secretion obstruction</a:t>
            </a:r>
          </a:p>
          <a:p>
            <a:endParaRPr lang="en-US" sz="3200" dirty="0" smtClean="0"/>
          </a:p>
          <a:p>
            <a:r>
              <a:rPr lang="en-US" sz="3200" dirty="0" smtClean="0"/>
              <a:t>Hemodynamic instability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COPD and </a:t>
            </a:r>
            <a:r>
              <a:rPr lang="en-US" dirty="0" err="1" smtClean="0">
                <a:solidFill>
                  <a:srgbClr val="FFFF00"/>
                </a:solidFill>
              </a:rPr>
              <a:t>Comorbidities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 smtClean="0"/>
              <a:t>Cardiovascular disease</a:t>
            </a:r>
          </a:p>
          <a:p>
            <a:r>
              <a:rPr lang="en-US" sz="4000" dirty="0" smtClean="0"/>
              <a:t>Depression</a:t>
            </a:r>
          </a:p>
          <a:p>
            <a:r>
              <a:rPr lang="en-US" sz="4000" dirty="0" smtClean="0"/>
              <a:t>Lung cancer</a:t>
            </a:r>
          </a:p>
          <a:p>
            <a:r>
              <a:rPr lang="en-US" sz="4000" dirty="0" smtClean="0"/>
              <a:t>Infection</a:t>
            </a:r>
          </a:p>
          <a:p>
            <a:r>
              <a:rPr lang="en-US" sz="4000" dirty="0" smtClean="0"/>
              <a:t>Structural lung disease</a:t>
            </a:r>
          </a:p>
          <a:p>
            <a:r>
              <a:rPr lang="en-US" sz="4000" dirty="0" smtClean="0"/>
              <a:t>Metabolic syndrome</a:t>
            </a:r>
          </a:p>
          <a:p>
            <a:r>
              <a:rPr lang="en-US" sz="4000" dirty="0" smtClean="0"/>
              <a:t>Etc.</a:t>
            </a:r>
            <a:endParaRPr lang="th-TH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0"/>
            <a:ext cx="43647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To be continued…</a:t>
            </a:r>
            <a:endParaRPr lang="th-TH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What is asthma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h-TH" sz="4800" b="1" dirty="0" smtClean="0"/>
              <a:t>ก. โรคหอบ</a:t>
            </a:r>
          </a:p>
          <a:p>
            <a:endParaRPr lang="th-TH" sz="2000" b="1" dirty="0" smtClean="0"/>
          </a:p>
          <a:p>
            <a:pPr>
              <a:buNone/>
            </a:pPr>
            <a:r>
              <a:rPr lang="th-TH" sz="4800" b="1" dirty="0" smtClean="0"/>
              <a:t>ข. โรคหืด</a:t>
            </a:r>
          </a:p>
          <a:p>
            <a:endParaRPr lang="th-TH" sz="2000" b="1" dirty="0" smtClean="0"/>
          </a:p>
          <a:p>
            <a:pPr>
              <a:buNone/>
            </a:pPr>
            <a:r>
              <a:rPr lang="th-TH" sz="4800" b="1" dirty="0" smtClean="0"/>
              <a:t>ค. โรคหอบหืด</a:t>
            </a:r>
          </a:p>
          <a:p>
            <a:endParaRPr lang="th-TH" sz="2000" b="1" dirty="0" smtClean="0"/>
          </a:p>
          <a:p>
            <a:pPr>
              <a:buNone/>
            </a:pPr>
            <a:r>
              <a:rPr lang="th-TH" sz="4800" b="1" dirty="0" smtClean="0"/>
              <a:t>ง. โรคหืดหอบ</a:t>
            </a:r>
            <a:endParaRPr lang="th-TH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 descr="ผลการค้นหารูปภาพสำหรับ asthma pathophysi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COPD definition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72" y="1783560"/>
            <a:ext cx="8115328" cy="4572000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 smtClean="0"/>
              <a:t>Preventable and treatable disease</a:t>
            </a:r>
          </a:p>
          <a:p>
            <a:endParaRPr lang="en-US" sz="3600" dirty="0" smtClean="0"/>
          </a:p>
          <a:p>
            <a:r>
              <a:rPr lang="en-US" sz="3600" dirty="0" smtClean="0"/>
              <a:t>Progressive not fully reversible airflow limitation</a:t>
            </a:r>
          </a:p>
          <a:p>
            <a:endParaRPr lang="en-US" sz="3600" dirty="0" smtClean="0"/>
          </a:p>
          <a:p>
            <a:r>
              <a:rPr lang="en-US" sz="3600" dirty="0" smtClean="0"/>
              <a:t>Noxious particle :                                                           Tobacco, in/out-door pollution, dust</a:t>
            </a:r>
          </a:p>
          <a:p>
            <a:endParaRPr lang="en-US" sz="3600" dirty="0" smtClean="0"/>
          </a:p>
          <a:p>
            <a:r>
              <a:rPr lang="en-US" sz="3600" dirty="0" smtClean="0"/>
              <a:t>Systemic inflammation : muscle, bone, etc.</a:t>
            </a:r>
            <a:endParaRPr lang="th-TH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7346" name="Picture 2" descr="ผลการค้นหารูปภาพสำหรับ asthma pathophysi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01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0"/>
            <a:ext cx="6411703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039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วงรี 4"/>
          <p:cNvSpPr/>
          <p:nvPr/>
        </p:nvSpPr>
        <p:spPr>
          <a:xfrm>
            <a:off x="1928794" y="1000108"/>
            <a:ext cx="1071570" cy="857256"/>
          </a:xfrm>
          <a:prstGeom prst="ellipse">
            <a:avLst/>
          </a:prstGeom>
          <a:solidFill>
            <a:schemeClr val="lt1">
              <a:alpha val="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วงรี 5"/>
          <p:cNvSpPr/>
          <p:nvPr/>
        </p:nvSpPr>
        <p:spPr>
          <a:xfrm>
            <a:off x="2928926" y="1000108"/>
            <a:ext cx="3143272" cy="1000132"/>
          </a:xfrm>
          <a:prstGeom prst="ellipse">
            <a:avLst/>
          </a:prstGeom>
          <a:solidFill>
            <a:schemeClr val="lt1">
              <a:alpha val="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วงรี 4"/>
          <p:cNvSpPr/>
          <p:nvPr/>
        </p:nvSpPr>
        <p:spPr>
          <a:xfrm>
            <a:off x="1928794" y="214290"/>
            <a:ext cx="1071570" cy="714380"/>
          </a:xfrm>
          <a:prstGeom prst="ellipse">
            <a:avLst/>
          </a:prstGeom>
          <a:solidFill>
            <a:schemeClr val="lt1">
              <a:alpha val="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วงรี 5"/>
          <p:cNvSpPr/>
          <p:nvPr/>
        </p:nvSpPr>
        <p:spPr>
          <a:xfrm>
            <a:off x="3000364" y="285728"/>
            <a:ext cx="3714776" cy="571504"/>
          </a:xfrm>
          <a:prstGeom prst="ellipse">
            <a:avLst/>
          </a:prstGeom>
          <a:solidFill>
            <a:schemeClr val="lt1">
              <a:alpha val="0"/>
            </a:schemeClr>
          </a:solidFill>
          <a:ln w="635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2466" name="Picture 2" descr="ผลการค้นหารูปภาพสำหรับ asthma PE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cxnSp>
        <p:nvCxnSpPr>
          <p:cNvPr id="6" name="ตัวเชื่อมต่อตรง 5"/>
          <p:cNvCxnSpPr/>
          <p:nvPr/>
        </p:nvCxnSpPr>
        <p:spPr>
          <a:xfrm>
            <a:off x="2071670" y="2428868"/>
            <a:ext cx="785818" cy="0"/>
          </a:xfrm>
          <a:prstGeom prst="line">
            <a:avLst/>
          </a:prstGeom>
          <a:ln w="603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ตัวเชื่อมต่อตรง 6"/>
          <p:cNvCxnSpPr/>
          <p:nvPr/>
        </p:nvCxnSpPr>
        <p:spPr>
          <a:xfrm>
            <a:off x="3571868" y="3643314"/>
            <a:ext cx="785818" cy="0"/>
          </a:xfrm>
          <a:prstGeom prst="line">
            <a:avLst/>
          </a:prstGeom>
          <a:ln w="603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Other diagnostic test 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Airway </a:t>
            </a:r>
            <a:r>
              <a:rPr lang="en-US" sz="4000" dirty="0" err="1" smtClean="0"/>
              <a:t>hyperesponsiveness</a:t>
            </a:r>
            <a:r>
              <a:rPr lang="en-US" sz="4000" dirty="0" smtClean="0"/>
              <a:t> test</a:t>
            </a:r>
          </a:p>
          <a:p>
            <a:pPr lvl="1"/>
            <a:endParaRPr lang="en-US" sz="3600" dirty="0" smtClean="0"/>
          </a:p>
          <a:p>
            <a:pPr lvl="1"/>
            <a:r>
              <a:rPr lang="en-US" sz="3600" dirty="0" err="1" smtClean="0"/>
              <a:t>Methacholine</a:t>
            </a:r>
            <a:r>
              <a:rPr lang="en-US" sz="3600" dirty="0" smtClean="0"/>
              <a:t> test</a:t>
            </a:r>
            <a:endParaRPr lang="th-TH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Asthma assessment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Symptom assessment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5538" name="Picture 2" descr="ผลการค้นหารูปภาพสำหรับ asthma symptoms ass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45" y="0"/>
            <a:ext cx="913445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Risk factors of exacerbation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Uncontrolled symptom</a:t>
            </a:r>
          </a:p>
          <a:p>
            <a:r>
              <a:rPr lang="en-US" dirty="0" smtClean="0"/>
              <a:t>Low FEV1 ( &lt;60% )</a:t>
            </a:r>
          </a:p>
          <a:p>
            <a:r>
              <a:rPr lang="en-US" dirty="0" smtClean="0"/>
              <a:t>Allergen exposure and smoking</a:t>
            </a:r>
          </a:p>
          <a:p>
            <a:r>
              <a:rPr lang="en-US" dirty="0" smtClean="0"/>
              <a:t>Co-morbidity : psychiatry, AR, obesity, etc.</a:t>
            </a:r>
          </a:p>
          <a:p>
            <a:r>
              <a:rPr lang="en-US" dirty="0" smtClean="0"/>
              <a:t>Pregnancy</a:t>
            </a:r>
          </a:p>
          <a:p>
            <a:r>
              <a:rPr lang="en-US" dirty="0" smtClean="0"/>
              <a:t>History of exacerbation or admission</a:t>
            </a:r>
          </a:p>
          <a:p>
            <a:r>
              <a:rPr lang="en-US" dirty="0" smtClean="0"/>
              <a:t>Sputum </a:t>
            </a:r>
            <a:r>
              <a:rPr lang="en-US" dirty="0" err="1" smtClean="0"/>
              <a:t>eosinophil</a:t>
            </a:r>
            <a:endParaRPr lang="en-US" dirty="0" smtClean="0"/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9775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Risk of fixed A. obstruction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inhale corticosteroid</a:t>
            </a:r>
          </a:p>
          <a:p>
            <a:r>
              <a:rPr lang="en-US" dirty="0" smtClean="0"/>
              <a:t>Pollution or smoking</a:t>
            </a:r>
          </a:p>
          <a:p>
            <a:r>
              <a:rPr lang="en-US" dirty="0" smtClean="0"/>
              <a:t>Poor pulmonary function</a:t>
            </a:r>
          </a:p>
          <a:p>
            <a:r>
              <a:rPr lang="en-US" dirty="0" err="1" smtClean="0"/>
              <a:t>Eosinophilia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Risk of med. side effect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dose of corticosteroid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1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185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Exacerbation management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77"/>
            <a:ext cx="9144000" cy="6852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AutoShape 2" descr="ผลการค้นหารูปภาพสำหรับ questi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75780" name="AutoShape 4" descr="ผลการค้นหารูปภาพสำหรับ questi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75782" name="AutoShape 6" descr="ผลการค้นหารูปภาพสำหรับ questi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75784" name="AutoShape 8" descr="ผลการค้นหารูปภาพสำหรับ question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75786" name="Picture 10" descr="ผลการค้นหารูปภาพสำหรับ ques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4754" name="Picture 2" descr="ผลการค้นหารูปภาพสำหรับ asthma"/>
          <p:cNvPicPr>
            <a:picLocks noChangeAspect="1" noChangeArrowheads="1"/>
          </p:cNvPicPr>
          <p:nvPr/>
        </p:nvPicPr>
        <p:blipFill>
          <a:blip r:embed="rId2" cstate="print"/>
          <a:srcRect l="33264"/>
          <a:stretch>
            <a:fillRect/>
          </a:stretch>
        </p:blipFill>
        <p:spPr bwMode="auto">
          <a:xfrm>
            <a:off x="-7554" y="0"/>
            <a:ext cx="9152942" cy="685779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357166"/>
            <a:ext cx="2786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THE END</a:t>
            </a:r>
            <a:endParaRPr lang="th-TH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COPD diagnosis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714348" y="1783560"/>
            <a:ext cx="7972452" cy="45720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Symptoms : </a:t>
            </a:r>
            <a:r>
              <a:rPr lang="en-US" sz="3600" dirty="0" err="1" smtClean="0"/>
              <a:t>dyspnea</a:t>
            </a:r>
            <a:r>
              <a:rPr lang="en-US" sz="3600" dirty="0" smtClean="0"/>
              <a:t>, cough, sputum</a:t>
            </a:r>
          </a:p>
          <a:p>
            <a:endParaRPr lang="en-US" sz="3600" dirty="0" smtClean="0"/>
          </a:p>
          <a:p>
            <a:r>
              <a:rPr lang="en-US" sz="3600" dirty="0" smtClean="0"/>
              <a:t>Exposure to the risk factors</a:t>
            </a:r>
          </a:p>
          <a:p>
            <a:endParaRPr lang="en-US" sz="3600" dirty="0" smtClean="0"/>
          </a:p>
          <a:p>
            <a:r>
              <a:rPr lang="en-US" sz="3600" dirty="0" err="1" smtClean="0"/>
              <a:t>Spirometry</a:t>
            </a:r>
            <a:r>
              <a:rPr lang="en-US" sz="3600" dirty="0" smtClean="0"/>
              <a:t> :                                                                             post bronchodilator FEV1/FVC &lt; 0.7</a:t>
            </a:r>
          </a:p>
          <a:p>
            <a:endParaRPr lang="en-US" sz="3600" dirty="0" smtClean="0"/>
          </a:p>
          <a:p>
            <a:r>
              <a:rPr lang="en-US" sz="3600" dirty="0" smtClean="0"/>
              <a:t>Exclude other diseases</a:t>
            </a:r>
            <a:endParaRPr lang="th-TH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What is FEV1/FVC</a:t>
            </a:r>
            <a:endParaRPr lang="th-TH" dirty="0">
              <a:solidFill>
                <a:srgbClr val="FFFF00"/>
              </a:solidFill>
            </a:endParaRPr>
          </a:p>
        </p:txBody>
      </p:sp>
      <p:grpSp>
        <p:nvGrpSpPr>
          <p:cNvPr id="6" name="กลุ่ม 5"/>
          <p:cNvGrpSpPr/>
          <p:nvPr/>
        </p:nvGrpSpPr>
        <p:grpSpPr>
          <a:xfrm>
            <a:off x="0" y="0"/>
            <a:ext cx="9144000" cy="6858000"/>
            <a:chOff x="-1428792" y="2214554"/>
            <a:chExt cx="5072098" cy="2071702"/>
          </a:xfrm>
        </p:grpSpPr>
        <p:sp>
          <p:nvSpPr>
            <p:cNvPr id="5" name="สี่เหลี่ยมผืนผ้า 4"/>
            <p:cNvSpPr/>
            <p:nvPr/>
          </p:nvSpPr>
          <p:spPr>
            <a:xfrm>
              <a:off x="-1428792" y="2214554"/>
              <a:ext cx="5072098" cy="20717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pic>
          <p:nvPicPr>
            <p:cNvPr id="2050" name="Picture 2" descr="http://oac.med.jhmi.edu/res_phys/Encyclopedia/ForcedExpiration/ForcedExpir3Curves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285916" y="2357430"/>
              <a:ext cx="4791075" cy="170497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COPD staging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72" y="1783560"/>
            <a:ext cx="8115328" cy="4572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Assess symptoms</a:t>
            </a:r>
          </a:p>
          <a:p>
            <a:endParaRPr lang="en-US" sz="4000" dirty="0" smtClean="0"/>
          </a:p>
          <a:p>
            <a:r>
              <a:rPr lang="en-US" sz="4000" dirty="0" smtClean="0"/>
              <a:t>Assess degree of obstruction</a:t>
            </a:r>
          </a:p>
          <a:p>
            <a:endParaRPr lang="en-US" sz="4000" dirty="0" smtClean="0"/>
          </a:p>
          <a:p>
            <a:r>
              <a:rPr lang="en-US" sz="4000" dirty="0" smtClean="0"/>
              <a:t>Assess exacerbation</a:t>
            </a:r>
            <a:endParaRPr lang="th-TH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Assess symptoms</a:t>
            </a:r>
            <a:endParaRPr lang="th-TH" dirty="0">
              <a:solidFill>
                <a:srgbClr val="FFFF0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714348" y="1783560"/>
            <a:ext cx="7972452" cy="4572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CAT score</a:t>
            </a:r>
          </a:p>
          <a:p>
            <a:endParaRPr lang="en-US" sz="4000" dirty="0" smtClean="0"/>
          </a:p>
          <a:p>
            <a:r>
              <a:rPr lang="en-US" sz="4000" dirty="0" err="1" smtClean="0"/>
              <a:t>mMRC</a:t>
            </a:r>
            <a:endParaRPr lang="th-TH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รถไฟใต้ดิน">
  <a:themeElements>
    <a:clrScheme name="รถไฟใต้ดิน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รถไฟใต้ดิน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รถไฟใต้ดิน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512</TotalTime>
  <Words>535</Words>
  <Application>Microsoft Office PowerPoint</Application>
  <PresentationFormat>นำเสนอทางหน้าจอ (4:3)</PresentationFormat>
  <Paragraphs>201</Paragraphs>
  <Slides>58</Slides>
  <Notes>3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58</vt:i4>
      </vt:variant>
    </vt:vector>
  </HeadingPairs>
  <TitlesOfParts>
    <vt:vector size="59" baseType="lpstr">
      <vt:lpstr>รถไฟใต้ดิน</vt:lpstr>
      <vt:lpstr>COPD and Asthma for you</vt:lpstr>
      <vt:lpstr>ภาพนิ่ง 2</vt:lpstr>
      <vt:lpstr>What is COPD</vt:lpstr>
      <vt:lpstr>COPD definition</vt:lpstr>
      <vt:lpstr>ภาพนิ่ง 5</vt:lpstr>
      <vt:lpstr>COPD diagnosis</vt:lpstr>
      <vt:lpstr>What is FEV1/FVC</vt:lpstr>
      <vt:lpstr>COPD staging</vt:lpstr>
      <vt:lpstr>Assess symptoms</vt:lpstr>
      <vt:lpstr>CAT score</vt:lpstr>
      <vt:lpstr>mMRC score</vt:lpstr>
      <vt:lpstr>Assess degree of obstruction</vt:lpstr>
      <vt:lpstr>ภาพนิ่ง 13</vt:lpstr>
      <vt:lpstr>COPD Aim</vt:lpstr>
      <vt:lpstr>Treatment</vt:lpstr>
      <vt:lpstr>ภาพนิ่ง 16</vt:lpstr>
      <vt:lpstr>Treatment</vt:lpstr>
      <vt:lpstr>ภาพนิ่ง 18</vt:lpstr>
      <vt:lpstr>Bronchodilator</vt:lpstr>
      <vt:lpstr>Corticosteroid</vt:lpstr>
      <vt:lpstr>Methylxanthines</vt:lpstr>
      <vt:lpstr>PDE-4 inhibitor</vt:lpstr>
      <vt:lpstr>Other drugs</vt:lpstr>
      <vt:lpstr>Non-pharmacologic treatment</vt:lpstr>
      <vt:lpstr>Pulmonary rehabilitation</vt:lpstr>
      <vt:lpstr>ภาพนิ่ง 26</vt:lpstr>
      <vt:lpstr>ภาพนิ่ง 27</vt:lpstr>
      <vt:lpstr>Oxygen therapy</vt:lpstr>
      <vt:lpstr>ภาพนิ่ง 29</vt:lpstr>
      <vt:lpstr>ภาพนิ่ง 30</vt:lpstr>
      <vt:lpstr>Exacerbation</vt:lpstr>
      <vt:lpstr>Admission</vt:lpstr>
      <vt:lpstr>In-hospital care</vt:lpstr>
      <vt:lpstr>Respiratory support</vt:lpstr>
      <vt:lpstr>Contraindication of NIV</vt:lpstr>
      <vt:lpstr>COPD and Comorbidities</vt:lpstr>
      <vt:lpstr>ภาพนิ่ง 37</vt:lpstr>
      <vt:lpstr>What is asthma</vt:lpstr>
      <vt:lpstr>ภาพนิ่ง 39</vt:lpstr>
      <vt:lpstr>ภาพนิ่ง 40</vt:lpstr>
      <vt:lpstr>ภาพนิ่ง 41</vt:lpstr>
      <vt:lpstr>ภาพนิ่ง 42</vt:lpstr>
      <vt:lpstr>ภาพนิ่ง 43</vt:lpstr>
      <vt:lpstr>ภาพนิ่ง 44</vt:lpstr>
      <vt:lpstr>ภาพนิ่ง 45</vt:lpstr>
      <vt:lpstr>Other diagnostic test </vt:lpstr>
      <vt:lpstr>Asthma assessment</vt:lpstr>
      <vt:lpstr>Symptom assessment</vt:lpstr>
      <vt:lpstr>Risk factors of exacerbation</vt:lpstr>
      <vt:lpstr>Risk of fixed A. obstruction</vt:lpstr>
      <vt:lpstr>Risk of med. side effect</vt:lpstr>
      <vt:lpstr>ภาพนิ่ง 52</vt:lpstr>
      <vt:lpstr>ภาพนิ่ง 53</vt:lpstr>
      <vt:lpstr>ภาพนิ่ง 54</vt:lpstr>
      <vt:lpstr>Exacerbation management</vt:lpstr>
      <vt:lpstr>ภาพนิ่ง 56</vt:lpstr>
      <vt:lpstr>ภาพนิ่ง 57</vt:lpstr>
      <vt:lpstr>ภาพนิ่ง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COPD and Asthma for you</dc:title>
  <dc:creator>LENOVO</dc:creator>
  <cp:lastModifiedBy>LENOVO</cp:lastModifiedBy>
  <cp:revision>50</cp:revision>
  <dcterms:created xsi:type="dcterms:W3CDTF">2016-09-12T07:02:06Z</dcterms:created>
  <dcterms:modified xsi:type="dcterms:W3CDTF">2016-09-19T16:55:18Z</dcterms:modified>
</cp:coreProperties>
</file>