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notesMasterIdLst>
    <p:notesMasterId r:id="rId65"/>
  </p:notesMasterIdLst>
  <p:sldIdLst>
    <p:sldId id="256" r:id="rId2"/>
    <p:sldId id="257" r:id="rId3"/>
    <p:sldId id="259" r:id="rId4"/>
    <p:sldId id="375" r:id="rId5"/>
    <p:sldId id="262" r:id="rId6"/>
    <p:sldId id="279" r:id="rId7"/>
    <p:sldId id="280" r:id="rId8"/>
    <p:sldId id="368" r:id="rId9"/>
    <p:sldId id="261" r:id="rId10"/>
    <p:sldId id="260" r:id="rId11"/>
    <p:sldId id="369" r:id="rId12"/>
    <p:sldId id="385" r:id="rId13"/>
    <p:sldId id="370" r:id="rId14"/>
    <p:sldId id="386" r:id="rId15"/>
    <p:sldId id="372" r:id="rId16"/>
    <p:sldId id="373" r:id="rId17"/>
    <p:sldId id="321" r:id="rId18"/>
    <p:sldId id="393" r:id="rId19"/>
    <p:sldId id="374" r:id="rId20"/>
    <p:sldId id="278" r:id="rId21"/>
    <p:sldId id="283" r:id="rId22"/>
    <p:sldId id="394" r:id="rId23"/>
    <p:sldId id="311" r:id="rId24"/>
    <p:sldId id="286" r:id="rId25"/>
    <p:sldId id="317" r:id="rId26"/>
    <p:sldId id="314" r:id="rId27"/>
    <p:sldId id="320" r:id="rId28"/>
    <p:sldId id="318" r:id="rId29"/>
    <p:sldId id="390" r:id="rId30"/>
    <p:sldId id="391" r:id="rId31"/>
    <p:sldId id="304" r:id="rId32"/>
    <p:sldId id="305" r:id="rId33"/>
    <p:sldId id="306" r:id="rId34"/>
    <p:sldId id="307" r:id="rId35"/>
    <p:sldId id="308" r:id="rId36"/>
    <p:sldId id="309" r:id="rId37"/>
    <p:sldId id="295" r:id="rId38"/>
    <p:sldId id="294" r:id="rId39"/>
    <p:sldId id="389" r:id="rId40"/>
    <p:sldId id="387" r:id="rId41"/>
    <p:sldId id="388" r:id="rId42"/>
    <p:sldId id="325" r:id="rId43"/>
    <p:sldId id="292" r:id="rId44"/>
    <p:sldId id="341" r:id="rId45"/>
    <p:sldId id="296" r:id="rId46"/>
    <p:sldId id="376" r:id="rId47"/>
    <p:sldId id="377" r:id="rId48"/>
    <p:sldId id="300" r:id="rId49"/>
    <p:sldId id="367" r:id="rId50"/>
    <p:sldId id="326" r:id="rId51"/>
    <p:sldId id="331" r:id="rId52"/>
    <p:sldId id="346" r:id="rId53"/>
    <p:sldId id="379" r:id="rId54"/>
    <p:sldId id="359" r:id="rId55"/>
    <p:sldId id="338" r:id="rId56"/>
    <p:sldId id="327" r:id="rId57"/>
    <p:sldId id="344" r:id="rId58"/>
    <p:sldId id="269" r:id="rId59"/>
    <p:sldId id="328" r:id="rId60"/>
    <p:sldId id="329" r:id="rId61"/>
    <p:sldId id="392" r:id="rId62"/>
    <p:sldId id="274" r:id="rId63"/>
    <p:sldId id="384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71" autoAdjust="0"/>
  </p:normalViewPr>
  <p:slideViewPr>
    <p:cSldViewPr>
      <p:cViewPr varScale="1">
        <p:scale>
          <a:sx n="82" d="100"/>
          <a:sy n="82" d="100"/>
        </p:scale>
        <p:origin x="105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3DD0D-5EA2-4DE7-AA40-07E780A79F21}" type="datetimeFigureOut">
              <a:rPr lang="th-TH" smtClean="0"/>
              <a:t>13/12/58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B38683-F830-48BA-881D-144E0CE6AA69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33831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 err="1" smtClean="0"/>
              <a:t>Vitreoretinal</a:t>
            </a:r>
            <a:r>
              <a:rPr lang="en-US" sz="2800" dirty="0" smtClean="0"/>
              <a:t> interface</a:t>
            </a:r>
            <a:r>
              <a:rPr lang="en-US" sz="2800" baseline="0" dirty="0" smtClean="0"/>
              <a:t> :</a:t>
            </a:r>
            <a:r>
              <a:rPr lang="en-US" sz="2400" dirty="0" err="1" smtClean="0"/>
              <a:t>PVD,Posterior</a:t>
            </a:r>
            <a:r>
              <a:rPr lang="en-US" sz="2400" dirty="0" smtClean="0"/>
              <a:t> cortical vitreous, Thickening and taut post </a:t>
            </a:r>
            <a:r>
              <a:rPr lang="en-US" sz="2400" dirty="0" err="1" smtClean="0"/>
              <a:t>hyaloid,Macular</a:t>
            </a:r>
            <a:r>
              <a:rPr lang="en-US" sz="2400" dirty="0" smtClean="0"/>
              <a:t> </a:t>
            </a:r>
            <a:r>
              <a:rPr lang="en-US" sz="2400" dirty="0" err="1" smtClean="0"/>
              <a:t>traction,Role</a:t>
            </a:r>
            <a:r>
              <a:rPr lang="en-US" sz="2400" dirty="0" smtClean="0"/>
              <a:t> of </a:t>
            </a:r>
            <a:r>
              <a:rPr lang="en-US" sz="2400" dirty="0" err="1" smtClean="0"/>
              <a:t>ILM,Role</a:t>
            </a:r>
            <a:r>
              <a:rPr lang="en-US" sz="2400" dirty="0" smtClean="0"/>
              <a:t> of vitreous gel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B38683-F830-48BA-881D-144E0CE6AA69}" type="slidenum">
              <a:rPr lang="th-TH" smtClean="0"/>
              <a:t>44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16863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765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101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94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79779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0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903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344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3927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01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5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DBF003B-62CB-483D-8DFD-3EC60E0405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5253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082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250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90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2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37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995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3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243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5716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37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1181" y="914400"/>
            <a:ext cx="7315200" cy="988220"/>
          </a:xfrm>
        </p:spPr>
        <p:txBody>
          <a:bodyPr>
            <a:normAutofit/>
          </a:bodyPr>
          <a:lstStyle/>
          <a:p>
            <a:pPr algn="ctr"/>
            <a:r>
              <a:rPr lang="en-US" sz="4500" b="1" dirty="0"/>
              <a:t>Diabetic Retinopathy</a:t>
            </a:r>
            <a:endParaRPr lang="th-TH" sz="45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5400" y="5105400"/>
            <a:ext cx="3448050" cy="1157287"/>
          </a:xfrm>
        </p:spPr>
        <p:txBody>
          <a:bodyPr>
            <a:normAutofit fontScale="77500" lnSpcReduction="20000"/>
          </a:bodyPr>
          <a:lstStyle/>
          <a:p>
            <a:r>
              <a:rPr lang="en-US" sz="1950" b="1" dirty="0"/>
              <a:t>Sunpong jiamsawad MD.</a:t>
            </a:r>
          </a:p>
          <a:p>
            <a:r>
              <a:rPr lang="en-US" sz="1950" b="1" dirty="0"/>
              <a:t>Ophthalmology department</a:t>
            </a:r>
          </a:p>
          <a:p>
            <a:r>
              <a:rPr lang="en-US" sz="1950" b="1" dirty="0"/>
              <a:t>Sungai-</a:t>
            </a:r>
            <a:r>
              <a:rPr lang="en-US" sz="1950" b="1" dirty="0" err="1"/>
              <a:t>kolok</a:t>
            </a:r>
            <a:r>
              <a:rPr lang="th-TH" sz="1950" b="1" dirty="0"/>
              <a:t> </a:t>
            </a:r>
            <a:r>
              <a:rPr lang="en-US" sz="1950" b="1" dirty="0"/>
              <a:t>hospital</a:t>
            </a:r>
          </a:p>
          <a:p>
            <a:endParaRPr lang="th-TH" b="1" dirty="0"/>
          </a:p>
        </p:txBody>
      </p:sp>
      <p:pic>
        <p:nvPicPr>
          <p:cNvPr id="1026" name="Picture 2" descr="http://www.callahaneye.com/wp-content/uploads/2013/08/diabetes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437"/>
          <a:stretch/>
        </p:blipFill>
        <p:spPr bwMode="auto">
          <a:xfrm>
            <a:off x="304800" y="2133600"/>
            <a:ext cx="8559083" cy="265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70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 of DR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52600"/>
            <a:ext cx="6711654" cy="4195481"/>
          </a:xfrm>
        </p:spPr>
        <p:txBody>
          <a:bodyPr/>
          <a:lstStyle/>
          <a:p>
            <a:r>
              <a:rPr lang="en-US" dirty="0" smtClean="0"/>
              <a:t>Capillary basement membrane thickening</a:t>
            </a:r>
          </a:p>
          <a:p>
            <a:r>
              <a:rPr lang="en-US" dirty="0" smtClean="0"/>
              <a:t>Loss of </a:t>
            </a:r>
            <a:r>
              <a:rPr lang="en-US" dirty="0" err="1" smtClean="0"/>
              <a:t>microvascular</a:t>
            </a:r>
            <a:r>
              <a:rPr lang="en-US" dirty="0" smtClean="0"/>
              <a:t> intramural </a:t>
            </a:r>
            <a:r>
              <a:rPr lang="en-US" dirty="0" err="1" smtClean="0"/>
              <a:t>pericytes</a:t>
            </a:r>
            <a:endParaRPr lang="en-US" dirty="0" smtClean="0"/>
          </a:p>
          <a:p>
            <a:r>
              <a:rPr lang="en-US" dirty="0" err="1" smtClean="0"/>
              <a:t>Microaneuryms</a:t>
            </a:r>
            <a:endParaRPr lang="en-US" dirty="0" smtClean="0"/>
          </a:p>
          <a:p>
            <a:r>
              <a:rPr lang="en-US" dirty="0" smtClean="0"/>
              <a:t>Capillary </a:t>
            </a:r>
            <a:r>
              <a:rPr lang="en-US" dirty="0" err="1" smtClean="0"/>
              <a:t>acellularity</a:t>
            </a:r>
            <a:endParaRPr lang="en-US" dirty="0" smtClean="0"/>
          </a:p>
          <a:p>
            <a:r>
              <a:rPr lang="en-US" dirty="0" smtClean="0"/>
              <a:t>Breakdown of the blood-retinal barrier</a:t>
            </a:r>
          </a:p>
          <a:p>
            <a:r>
              <a:rPr lang="en-US" dirty="0" smtClean="0"/>
              <a:t>Neovascularization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13995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7876" name="Picture 4"/>
          <p:cNvPicPr>
            <a:picLocks noChangeAspect="1" noChangeArrowheads="1"/>
          </p:cNvPicPr>
          <p:nvPr/>
        </p:nvPicPr>
        <p:blipFill rotWithShape="1">
          <a:blip r:embed="rId2"/>
          <a:srcRect r="50953"/>
          <a:stretch/>
        </p:blipFill>
        <p:spPr bwMode="auto">
          <a:xfrm>
            <a:off x="381001" y="1286238"/>
            <a:ext cx="3733800" cy="463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897331" y="731340"/>
            <a:ext cx="113845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/>
              <a:t>Normal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27263" y="731340"/>
            <a:ext cx="2012089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b="1" dirty="0"/>
              <a:t>Thickened BM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/>
          <a:srcRect l="51881"/>
          <a:stretch/>
        </p:blipFill>
        <p:spPr bwMode="auto">
          <a:xfrm>
            <a:off x="5029200" y="1256930"/>
            <a:ext cx="3686292" cy="4661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9878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 of DR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6711654" cy="4195481"/>
          </a:xfrm>
        </p:spPr>
        <p:txBody>
          <a:bodyPr/>
          <a:lstStyle/>
          <a:p>
            <a:r>
              <a:rPr lang="en-US" dirty="0" smtClean="0"/>
              <a:t>Capillary basement membrane thickening</a:t>
            </a:r>
          </a:p>
          <a:p>
            <a:r>
              <a:rPr lang="en-US" dirty="0" smtClean="0"/>
              <a:t>Loss of </a:t>
            </a:r>
            <a:r>
              <a:rPr lang="en-US" dirty="0" err="1" smtClean="0"/>
              <a:t>microvascular</a:t>
            </a:r>
            <a:r>
              <a:rPr lang="en-US" dirty="0" smtClean="0"/>
              <a:t> intramural </a:t>
            </a:r>
            <a:r>
              <a:rPr lang="en-US" dirty="0" err="1" smtClean="0"/>
              <a:t>pericytes</a:t>
            </a:r>
            <a:endParaRPr lang="en-US" dirty="0" smtClean="0"/>
          </a:p>
          <a:p>
            <a:r>
              <a:rPr lang="en-US" dirty="0" err="1" smtClean="0"/>
              <a:t>Microaneuryms</a:t>
            </a:r>
            <a:endParaRPr lang="en-US" dirty="0" smtClean="0"/>
          </a:p>
          <a:p>
            <a:r>
              <a:rPr lang="en-US" dirty="0" smtClean="0"/>
              <a:t>Capillary </a:t>
            </a:r>
            <a:r>
              <a:rPr lang="en-US" dirty="0" err="1" smtClean="0"/>
              <a:t>acellularity</a:t>
            </a:r>
            <a:endParaRPr lang="en-US" dirty="0" smtClean="0"/>
          </a:p>
          <a:p>
            <a:r>
              <a:rPr lang="en-US" dirty="0" smtClean="0"/>
              <a:t>Breakdown of the blood-retinal barrier</a:t>
            </a:r>
          </a:p>
          <a:p>
            <a:r>
              <a:rPr lang="en-US" dirty="0" smtClean="0"/>
              <a:t>Neovascularization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51235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24900" y="3915728"/>
            <a:ext cx="4390073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522" y="452718"/>
            <a:ext cx="4411866" cy="2841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4896576" y="1316196"/>
            <a:ext cx="37902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Normal </a:t>
            </a:r>
            <a:r>
              <a:rPr lang="en-US" sz="2000" b="1" dirty="0" err="1"/>
              <a:t>pericyte</a:t>
            </a:r>
            <a:r>
              <a:rPr lang="en-US" sz="2000" b="1" dirty="0"/>
              <a:t> </a:t>
            </a:r>
            <a:r>
              <a:rPr lang="en-US" sz="2000" b="1" dirty="0" smtClean="0"/>
              <a:t>nuclei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 err="1" smtClean="0"/>
              <a:t>Degularly</a:t>
            </a:r>
            <a:r>
              <a:rPr lang="en-US" sz="2000" b="1" dirty="0" smtClean="0"/>
              <a:t> spaced,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Darkly </a:t>
            </a:r>
            <a:r>
              <a:rPr lang="en-US" sz="2000" b="1" dirty="0"/>
              <a:t>staining bulges in the wall of the capillary </a:t>
            </a:r>
          </a:p>
        </p:txBody>
      </p:sp>
      <p:sp>
        <p:nvSpPr>
          <p:cNvPr id="7" name="Rectangle 6"/>
          <p:cNvSpPr/>
          <p:nvPr/>
        </p:nvSpPr>
        <p:spPr>
          <a:xfrm>
            <a:off x="4896576" y="4572000"/>
            <a:ext cx="3429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err="1"/>
              <a:t>Pericyte</a:t>
            </a:r>
            <a:r>
              <a:rPr lang="en-US" sz="2000" b="1" dirty="0"/>
              <a:t> dropout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Empty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Balloon-like spaces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36018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Pathogenesis of DR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8800"/>
            <a:ext cx="6711654" cy="4195481"/>
          </a:xfrm>
        </p:spPr>
        <p:txBody>
          <a:bodyPr/>
          <a:lstStyle/>
          <a:p>
            <a:r>
              <a:rPr lang="en-US" dirty="0" smtClean="0"/>
              <a:t>Capillary basement membrane thickening</a:t>
            </a:r>
          </a:p>
          <a:p>
            <a:r>
              <a:rPr lang="en-US" dirty="0" smtClean="0"/>
              <a:t>Loss of </a:t>
            </a:r>
            <a:r>
              <a:rPr lang="en-US" dirty="0" err="1" smtClean="0"/>
              <a:t>microvascular</a:t>
            </a:r>
            <a:r>
              <a:rPr lang="en-US" dirty="0" smtClean="0"/>
              <a:t> intramural </a:t>
            </a:r>
            <a:r>
              <a:rPr lang="en-US" dirty="0" err="1" smtClean="0"/>
              <a:t>pericytes</a:t>
            </a:r>
            <a:endParaRPr lang="en-US" dirty="0" smtClean="0"/>
          </a:p>
          <a:p>
            <a:r>
              <a:rPr lang="en-US" dirty="0" err="1" smtClean="0"/>
              <a:t>Microaneuryms</a:t>
            </a:r>
            <a:endParaRPr lang="en-US" dirty="0" smtClean="0"/>
          </a:p>
          <a:p>
            <a:r>
              <a:rPr lang="en-US" dirty="0" smtClean="0"/>
              <a:t>Capillary </a:t>
            </a:r>
            <a:r>
              <a:rPr lang="en-US" dirty="0" err="1" smtClean="0"/>
              <a:t>acellularity</a:t>
            </a:r>
            <a:endParaRPr lang="en-US" dirty="0" smtClean="0"/>
          </a:p>
          <a:p>
            <a:r>
              <a:rPr lang="en-US" dirty="0" smtClean="0"/>
              <a:t>Breakdown of the blood-retinal barrier</a:t>
            </a:r>
          </a:p>
          <a:p>
            <a:r>
              <a:rPr lang="en-US" dirty="0" smtClean="0"/>
              <a:t>Neovascularization </a:t>
            </a:r>
            <a:endParaRPr lang="th-TH" dirty="0"/>
          </a:p>
        </p:txBody>
      </p:sp>
      <p:pic>
        <p:nvPicPr>
          <p:cNvPr id="1026" name="Picture 2" descr="http://www.oculist.net/downaton502/prof/ebook/duanes/graphics/figures/v3/0070/053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114" r="1"/>
          <a:stretch/>
        </p:blipFill>
        <p:spPr bwMode="auto">
          <a:xfrm>
            <a:off x="-228600" y="4554185"/>
            <a:ext cx="3352800" cy="199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kordantnews.typepad.com/.a/6a00e54f766f39883301b8d0a8d173970c-p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594" y="4554185"/>
            <a:ext cx="3289405" cy="2027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reviewofophthalmology.com/CMSImagesContent/2003/7/1_372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554186"/>
            <a:ext cx="2711592" cy="202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35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878" y="13855"/>
            <a:ext cx="8432671" cy="5358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ผลการค้นหารูปภาพสำหรับ macular edem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3"/>
          <a:stretch/>
        </p:blipFill>
        <p:spPr bwMode="auto">
          <a:xfrm>
            <a:off x="4572000" y="5372344"/>
            <a:ext cx="4224549" cy="148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classconnection.s3.amazonaws.com/542/flashcards/1331542/png/screen_shot_2012-08-23_at_13646_pm134575462056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75"/>
          <a:stretch/>
        </p:blipFill>
        <p:spPr bwMode="auto">
          <a:xfrm>
            <a:off x="363878" y="5372344"/>
            <a:ext cx="4208122" cy="148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10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6780810" cy="857250"/>
          </a:xfrm>
        </p:spPr>
        <p:txBody>
          <a:bodyPr>
            <a:normAutofit fontScale="90000"/>
          </a:bodyPr>
          <a:lstStyle/>
          <a:p>
            <a:pPr lvl="0"/>
            <a:r>
              <a:rPr lang="en-US" sz="2700" dirty="0"/>
              <a:t>Proliferation and regression of new vessels</a:t>
            </a:r>
            <a:endParaRPr lang="th-TH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0207" y="4038600"/>
            <a:ext cx="6754092" cy="2286000"/>
          </a:xfrm>
        </p:spPr>
        <p:txBody>
          <a:bodyPr>
            <a:noAutofit/>
          </a:bodyPr>
          <a:lstStyle/>
          <a:p>
            <a:r>
              <a:rPr lang="en-US" sz="1800" dirty="0"/>
              <a:t>Barely visible NV </a:t>
            </a:r>
            <a:r>
              <a:rPr lang="en-US" sz="1800" dirty="0">
                <a:sym typeface="Wingdings" pitchFamily="2" charset="2"/>
              </a:rPr>
              <a:t> carriage wheel (irregular shape)</a:t>
            </a:r>
          </a:p>
          <a:p>
            <a:r>
              <a:rPr lang="en-US" sz="1800" dirty="0" err="1">
                <a:sym typeface="Wingdings" pitchFamily="2" charset="2"/>
              </a:rPr>
              <a:t>Superotemporal</a:t>
            </a:r>
            <a:r>
              <a:rPr lang="en-US" sz="1800" dirty="0">
                <a:sym typeface="Wingdings" pitchFamily="2" charset="2"/>
              </a:rPr>
              <a:t> (more frequency) &amp; </a:t>
            </a:r>
            <a:r>
              <a:rPr lang="en-US" sz="1800" dirty="0"/>
              <a:t>Crossing both retinal arterioles and vein</a:t>
            </a:r>
          </a:p>
          <a:p>
            <a:pPr lvl="0"/>
            <a:r>
              <a:rPr lang="en-US" sz="1800" dirty="0"/>
              <a:t>Rate of growth are variable ( 1-2 </a:t>
            </a:r>
            <a:r>
              <a:rPr lang="en-US" sz="1800" dirty="0" err="1"/>
              <a:t>wk</a:t>
            </a:r>
            <a:r>
              <a:rPr lang="en-US" sz="1800" dirty="0"/>
              <a:t> to many months)</a:t>
            </a:r>
          </a:p>
          <a:p>
            <a:r>
              <a:rPr lang="en-US" sz="1800" dirty="0"/>
              <a:t>Proliferation of fibrous tissue accompanying new vessels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/>
          <a:srcRect l="1631" t="-1" r="644" b="31341"/>
          <a:stretch/>
        </p:blipFill>
        <p:spPr bwMode="auto">
          <a:xfrm>
            <a:off x="1246908" y="1219200"/>
            <a:ext cx="6220691" cy="266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8770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b="39863"/>
          <a:stretch>
            <a:fillRect/>
          </a:stretch>
        </p:blipFill>
        <p:spPr bwMode="auto">
          <a:xfrm>
            <a:off x="762000" y="457200"/>
            <a:ext cx="351002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4514850" y="609600"/>
            <a:ext cx="3429000" cy="2793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A-</a:t>
            </a:r>
            <a:r>
              <a:rPr lang="en-US" sz="1350" dirty="0" err="1"/>
              <a:t>Posterioir</a:t>
            </a:r>
            <a:r>
              <a:rPr lang="en-US" sz="1350" dirty="0"/>
              <a:t> surface of formed  vitreous</a:t>
            </a:r>
          </a:p>
          <a:p>
            <a:r>
              <a:rPr lang="en-US" sz="1350" dirty="0"/>
              <a:t>B-Tight </a:t>
            </a:r>
            <a:r>
              <a:rPr lang="en-US" sz="1350" dirty="0" err="1"/>
              <a:t>vitreoretinal</a:t>
            </a:r>
            <a:r>
              <a:rPr lang="en-US" sz="1350" dirty="0"/>
              <a:t> adhesion</a:t>
            </a:r>
          </a:p>
          <a:p>
            <a:r>
              <a:rPr lang="en-US" sz="1350" dirty="0"/>
              <a:t>C-Localized SRF</a:t>
            </a:r>
          </a:p>
          <a:p>
            <a:r>
              <a:rPr lang="en-US" sz="1350" dirty="0"/>
              <a:t>D-Mushroom of formed vitreous</a:t>
            </a:r>
          </a:p>
          <a:p>
            <a:r>
              <a:rPr lang="en-US" sz="1350" dirty="0"/>
              <a:t>E-Hole in posterior vitreous surface</a:t>
            </a:r>
          </a:p>
          <a:p>
            <a:r>
              <a:rPr lang="en-US" sz="1350" dirty="0"/>
              <a:t>F-Blood in formed vitreous</a:t>
            </a:r>
          </a:p>
          <a:p>
            <a:r>
              <a:rPr lang="en-US" sz="1350" dirty="0"/>
              <a:t>G-Posterior vitreous surface</a:t>
            </a:r>
          </a:p>
          <a:p>
            <a:r>
              <a:rPr lang="en-US" sz="1350" dirty="0"/>
              <a:t>H-NV between retina &amp; posterior vitreous   </a:t>
            </a:r>
          </a:p>
          <a:p>
            <a:r>
              <a:rPr lang="en-US" sz="1350" dirty="0"/>
              <a:t>    surface</a:t>
            </a:r>
          </a:p>
          <a:p>
            <a:r>
              <a:rPr lang="en-US" sz="1350" dirty="0"/>
              <a:t>I -Blood fluid level between retina</a:t>
            </a:r>
          </a:p>
          <a:p>
            <a:r>
              <a:rPr lang="en-US" sz="1350" dirty="0"/>
              <a:t>   &amp; posterior vitreous surface</a:t>
            </a:r>
          </a:p>
          <a:p>
            <a:r>
              <a:rPr lang="en-US" sz="1350" dirty="0"/>
              <a:t>J-Blood in formed vitreous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43000" y="4096942"/>
            <a:ext cx="6858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itchFamily="34" charset="0"/>
              <a:buChar char="•"/>
            </a:pPr>
            <a:r>
              <a:rPr lang="en-US" sz="1650" dirty="0"/>
              <a:t>Contraction of the vitreous and </a:t>
            </a:r>
            <a:r>
              <a:rPr lang="en-US" sz="1650" dirty="0" err="1"/>
              <a:t>fibrovascular</a:t>
            </a:r>
            <a:r>
              <a:rPr lang="en-US" sz="1650" dirty="0"/>
              <a:t> proliferations </a:t>
            </a:r>
          </a:p>
          <a:p>
            <a:pPr marL="557213" lvl="1" indent="-214313">
              <a:buFont typeface="Arial" pitchFamily="34" charset="0"/>
              <a:buChar char="•"/>
            </a:pPr>
            <a:r>
              <a:rPr lang="en-US" sz="1650" dirty="0"/>
              <a:t>Adhesion BTW NV &amp; posterior vitreous (PVD, concave)</a:t>
            </a:r>
          </a:p>
          <a:p>
            <a:pPr marL="557213" lvl="1" indent="-214313">
              <a:buFont typeface="Arial" pitchFamily="34" charset="0"/>
              <a:buChar char="•"/>
            </a:pPr>
            <a:r>
              <a:rPr lang="en-US" sz="1650" dirty="0"/>
              <a:t>Hemorrhage 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en-US" sz="1650" dirty="0"/>
              <a:t>Retinal distortion and detachment : </a:t>
            </a:r>
          </a:p>
          <a:p>
            <a:pPr marL="557213" lvl="1" indent="-214313">
              <a:buFont typeface="Arial" pitchFamily="34" charset="0"/>
              <a:buChar char="•"/>
            </a:pPr>
            <a:r>
              <a:rPr lang="en-US" sz="1650" dirty="0"/>
              <a:t>Contraction of </a:t>
            </a:r>
            <a:r>
              <a:rPr lang="en-US" sz="1650" dirty="0" err="1"/>
              <a:t>fibrovascular</a:t>
            </a:r>
            <a:r>
              <a:rPr lang="en-US" sz="1650" dirty="0"/>
              <a:t> tissue </a:t>
            </a:r>
            <a:r>
              <a:rPr lang="en-US" sz="1650" dirty="0">
                <a:sym typeface="Wingdings" pitchFamily="2" charset="2"/>
              </a:rPr>
              <a:t> TRD, VH</a:t>
            </a:r>
            <a:endParaRPr lang="en-US" sz="1650" dirty="0"/>
          </a:p>
          <a:p>
            <a:pPr marL="214313" indent="-214313">
              <a:buFont typeface="Arial" pitchFamily="34" charset="0"/>
              <a:buChar char="•"/>
            </a:pPr>
            <a:r>
              <a:rPr lang="en-US" sz="1650" dirty="0"/>
              <a:t>Burned-out PDR :</a:t>
            </a:r>
          </a:p>
          <a:p>
            <a:pPr marL="557213" lvl="1" indent="-214313">
              <a:buFont typeface="Arial" pitchFamily="34" charset="0"/>
              <a:buChar char="•"/>
            </a:pPr>
            <a:r>
              <a:rPr lang="en-US" sz="1650" dirty="0"/>
              <a:t>Completed PVD </a:t>
            </a:r>
            <a:r>
              <a:rPr lang="en-US" sz="1650" dirty="0">
                <a:sym typeface="Wingdings" pitchFamily="2" charset="2"/>
              </a:rPr>
              <a:t>: regress new </a:t>
            </a:r>
            <a:r>
              <a:rPr lang="en-US" sz="1650" dirty="0" err="1">
                <a:sym typeface="Wingdings" pitchFamily="2" charset="2"/>
              </a:rPr>
              <a:t>vv</a:t>
            </a:r>
            <a:r>
              <a:rPr lang="en-US" sz="1650" dirty="0">
                <a:sym typeface="Wingdings" pitchFamily="2" charset="2"/>
              </a:rPr>
              <a:t>, decrease </a:t>
            </a:r>
            <a:r>
              <a:rPr lang="en-US" sz="1650" dirty="0" err="1">
                <a:sym typeface="Wingdings" pitchFamily="2" charset="2"/>
              </a:rPr>
              <a:t>vv</a:t>
            </a:r>
            <a:r>
              <a:rPr lang="en-US" sz="1650" dirty="0">
                <a:sym typeface="Wingdings" pitchFamily="2" charset="2"/>
              </a:rPr>
              <a:t> caliber, retinal ischemia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124780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ผลการค้นหารูปภาพสำหรับ severe Pdr"/>
          <p:cNvSpPr>
            <a:spLocks noChangeAspect="1" noChangeArrowheads="1"/>
          </p:cNvSpPr>
          <p:nvPr/>
        </p:nvSpPr>
        <p:spPr bwMode="auto">
          <a:xfrm>
            <a:off x="190500" y="-212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3" name="AutoShape 4" descr="ผลการค้นหารูปภาพสำหรับ severe Pdr"/>
          <p:cNvSpPr>
            <a:spLocks noChangeAspect="1" noChangeArrowheads="1"/>
          </p:cNvSpPr>
          <p:nvPr/>
        </p:nvSpPr>
        <p:spPr bwMode="auto">
          <a:xfrm>
            <a:off x="342900" y="-603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3078" name="Picture 6" descr="http://eyedocs.us/wp-content/uploads/2011/03/retina_PD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567" y="443344"/>
            <a:ext cx="4279433" cy="3221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magebank.asrs.org/Content/imagebank/FA-10-21-2008-4-02-04-PM-010.jpg/image-full;max$643,0.ImageHandler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8" b="7408"/>
          <a:stretch/>
        </p:blipFill>
        <p:spPr bwMode="auto">
          <a:xfrm>
            <a:off x="478477" y="3664914"/>
            <a:ext cx="4081456" cy="288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imagebank.asrs.org/Content/imagebank/SeverefibrovascularproliferativefromPDR.jpg/image-full;max$643,0.ImageHandle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1"/>
          <a:stretch/>
        </p:blipFill>
        <p:spPr bwMode="auto">
          <a:xfrm>
            <a:off x="4515783" y="3664915"/>
            <a:ext cx="4225361" cy="288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www.stoneoakeyes.com/wp-content/uploads/2012/07/d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0" t="2877" r="1826" b="3822"/>
          <a:stretch/>
        </p:blipFill>
        <p:spPr bwMode="auto">
          <a:xfrm>
            <a:off x="478476" y="443344"/>
            <a:ext cx="4043273" cy="322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223682"/>
          </a:xfrm>
        </p:spPr>
        <p:txBody>
          <a:bodyPr/>
          <a:lstStyle/>
          <a:p>
            <a:r>
              <a:rPr lang="en-US" sz="3600" dirty="0" smtClean="0"/>
              <a:t>Pathology VS clinical findings</a:t>
            </a: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990600" y="1600200"/>
            <a:ext cx="3030141" cy="479822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Pathology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066800" y="2286000"/>
            <a:ext cx="2628900" cy="2993217"/>
          </a:xfrm>
        </p:spPr>
        <p:txBody>
          <a:bodyPr>
            <a:normAutofit/>
          </a:bodyPr>
          <a:lstStyle/>
          <a:p>
            <a:r>
              <a:rPr lang="en-US" b="1" dirty="0" smtClean="0"/>
              <a:t>Loss of </a:t>
            </a:r>
            <a:r>
              <a:rPr lang="en-US" b="1" dirty="0" err="1" smtClean="0"/>
              <a:t>pericyte</a:t>
            </a:r>
            <a:endParaRPr lang="en-US" b="1" dirty="0" smtClean="0"/>
          </a:p>
          <a:p>
            <a:r>
              <a:rPr lang="en-US" b="1" dirty="0" smtClean="0"/>
              <a:t>Altered vascular </a:t>
            </a:r>
          </a:p>
          <a:p>
            <a:pPr>
              <a:buNone/>
            </a:pPr>
            <a:r>
              <a:rPr lang="en-US" b="1" dirty="0" smtClean="0"/>
              <a:t>	permeability</a:t>
            </a:r>
          </a:p>
          <a:p>
            <a:r>
              <a:rPr lang="en-US" b="1" dirty="0" smtClean="0"/>
              <a:t>Closure of retinal vessels  </a:t>
            </a:r>
          </a:p>
          <a:p>
            <a:r>
              <a:rPr lang="en-US" b="1" dirty="0" smtClean="0"/>
              <a:t>Retinal ischemia</a:t>
            </a:r>
          </a:p>
          <a:p>
            <a:r>
              <a:rPr lang="en-US" b="1" dirty="0" smtClean="0"/>
              <a:t>Fibroblast, </a:t>
            </a:r>
            <a:r>
              <a:rPr lang="en-US" b="1" dirty="0" err="1" smtClean="0"/>
              <a:t>glial</a:t>
            </a:r>
            <a:r>
              <a:rPr lang="en-US" b="1" dirty="0" smtClean="0"/>
              <a:t> contraction</a:t>
            </a:r>
            <a:endParaRPr lang="en-US" b="1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>
          <a:xfrm>
            <a:off x="4724400" y="1676400"/>
            <a:ext cx="3031331" cy="479822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Clinical findings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572000" y="2362200"/>
            <a:ext cx="3150417" cy="2686050"/>
          </a:xfrm>
        </p:spPr>
        <p:txBody>
          <a:bodyPr>
            <a:normAutofit lnSpcReduction="10000"/>
          </a:bodyPr>
          <a:lstStyle/>
          <a:p>
            <a:r>
              <a:rPr lang="en-US" b="1" dirty="0" err="1" smtClean="0"/>
              <a:t>Microaneurysm</a:t>
            </a:r>
            <a:endParaRPr lang="en-US" b="1" dirty="0" smtClean="0"/>
          </a:p>
          <a:p>
            <a:r>
              <a:rPr lang="en-US" b="1" dirty="0" smtClean="0"/>
              <a:t>Hard </a:t>
            </a:r>
            <a:r>
              <a:rPr lang="en-US" b="1" dirty="0" err="1" smtClean="0"/>
              <a:t>exudate</a:t>
            </a:r>
            <a:r>
              <a:rPr lang="en-US" b="1" dirty="0" smtClean="0"/>
              <a:t>, macular edema</a:t>
            </a:r>
          </a:p>
          <a:p>
            <a:r>
              <a:rPr lang="en-US" b="1" dirty="0" smtClean="0"/>
              <a:t>Dot, blot hemorrhage, venous dilatation</a:t>
            </a:r>
          </a:p>
          <a:p>
            <a:r>
              <a:rPr lang="en-US" b="1" dirty="0" err="1" smtClean="0"/>
              <a:t>Nonperfused</a:t>
            </a:r>
            <a:r>
              <a:rPr lang="en-US" b="1" dirty="0" smtClean="0"/>
              <a:t> area, CWS, NV</a:t>
            </a:r>
          </a:p>
          <a:p>
            <a:r>
              <a:rPr lang="en-US" b="1" dirty="0" smtClean="0"/>
              <a:t>TRD, VH</a:t>
            </a:r>
          </a:p>
          <a:p>
            <a:endParaRPr lang="en-US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43195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Terminology and classification</a:t>
            </a:r>
          </a:p>
          <a:p>
            <a:r>
              <a:rPr lang="en-US" dirty="0" smtClean="0"/>
              <a:t>Epidemiology </a:t>
            </a:r>
          </a:p>
          <a:p>
            <a:r>
              <a:rPr lang="en-US" dirty="0" smtClean="0"/>
              <a:t>Pathogenesis</a:t>
            </a:r>
            <a:r>
              <a:rPr lang="en-US" dirty="0"/>
              <a:t> </a:t>
            </a:r>
            <a:r>
              <a:rPr lang="en-US" dirty="0" smtClean="0"/>
              <a:t>of DR</a:t>
            </a:r>
          </a:p>
          <a:p>
            <a:r>
              <a:rPr lang="en-US" dirty="0" smtClean="0"/>
              <a:t>Background and diabetic macular edema </a:t>
            </a:r>
          </a:p>
          <a:p>
            <a:r>
              <a:rPr lang="en-US" dirty="0" smtClean="0"/>
              <a:t>Treatment </a:t>
            </a:r>
          </a:p>
        </p:txBody>
      </p:sp>
    </p:spTree>
    <p:extLst>
      <p:ext uri="{BB962C8B-B14F-4D97-AF65-F5344CB8AC3E}">
        <p14:creationId xmlns:p14="http://schemas.microsoft.com/office/powerpoint/2010/main" val="122143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of DR</a:t>
            </a:r>
            <a:endParaRPr lang="th-TH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1390648"/>
              </p:ext>
            </p:extLst>
          </p:nvPr>
        </p:nvGraphicFramePr>
        <p:xfrm>
          <a:off x="609600" y="1600200"/>
          <a:ext cx="7772400" cy="495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4650"/>
                <a:gridCol w="4857750"/>
              </a:tblGrid>
              <a:tr h="713995"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Severity </a:t>
                      </a:r>
                      <a:endParaRPr lang="th-TH" sz="2400" b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Lesion present</a:t>
                      </a:r>
                      <a:endParaRPr lang="th-TH" sz="2400" b="0" dirty="0"/>
                    </a:p>
                  </a:txBody>
                  <a:tcPr marL="68580" marR="68580" marT="34290" marB="34290"/>
                </a:tc>
              </a:tr>
              <a:tr h="713995"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No retinopathy</a:t>
                      </a:r>
                      <a:endParaRPr lang="th-TH" sz="1600" b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No retinal lesions</a:t>
                      </a:r>
                      <a:endParaRPr lang="th-TH" sz="1600" b="0" dirty="0"/>
                    </a:p>
                  </a:txBody>
                  <a:tcPr marL="68580" marR="68580" marT="34290" marB="34290"/>
                </a:tc>
              </a:tr>
              <a:tr h="7141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/>
                        <a:t>Mild NPDR</a:t>
                      </a:r>
                      <a:endParaRPr lang="th-TH" sz="1600" b="0" dirty="0" smtClean="0"/>
                    </a:p>
                    <a:p>
                      <a:endParaRPr lang="th-TH" sz="1600" b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err="1" smtClean="0"/>
                        <a:t>Microaneurysms</a:t>
                      </a:r>
                      <a:r>
                        <a:rPr lang="en-US" sz="1600" b="0" dirty="0" smtClean="0"/>
                        <a:t>  only</a:t>
                      </a:r>
                      <a:endParaRPr lang="th-TH" sz="1600" b="0" dirty="0" smtClean="0"/>
                    </a:p>
                  </a:txBody>
                  <a:tcPr marL="68580" marR="68580" marT="34290" marB="34290"/>
                </a:tc>
              </a:tr>
              <a:tr h="7615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/>
                        <a:t>Moderate NPDR</a:t>
                      </a:r>
                      <a:endParaRPr lang="th-TH" sz="1600" b="0" dirty="0" smtClean="0"/>
                    </a:p>
                    <a:p>
                      <a:endParaRPr lang="th-TH" sz="1600" b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/>
                        <a:t>More</a:t>
                      </a:r>
                      <a:r>
                        <a:rPr lang="en-US" sz="1600" b="0" baseline="0" dirty="0" smtClean="0"/>
                        <a:t> than MA but less than severe NPDR</a:t>
                      </a:r>
                      <a:endParaRPr lang="th-TH" sz="1600" b="0" dirty="0"/>
                    </a:p>
                  </a:txBody>
                  <a:tcPr marL="68580" marR="68580" marT="34290" marB="34290"/>
                </a:tc>
              </a:tr>
              <a:tr h="13351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/>
                        <a:t>Severe </a:t>
                      </a:r>
                      <a:r>
                        <a:rPr lang="en-US" sz="1600" b="0" dirty="0" smtClean="0"/>
                        <a:t>NPDR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/>
                        <a:t>“4-2-1 Rule”</a:t>
                      </a:r>
                      <a:endParaRPr lang="th-TH" sz="1600" b="0" dirty="0" smtClean="0"/>
                    </a:p>
                    <a:p>
                      <a:endParaRPr lang="th-TH" sz="1600" b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Any of</a:t>
                      </a:r>
                    </a:p>
                    <a:p>
                      <a:r>
                        <a:rPr lang="en-US" sz="1600" b="0" dirty="0" smtClean="0"/>
                        <a:t>1. ≥ 20 </a:t>
                      </a:r>
                      <a:r>
                        <a:rPr lang="en-US" sz="1600" b="0" dirty="0" err="1" smtClean="0"/>
                        <a:t>intraretinal</a:t>
                      </a:r>
                      <a:r>
                        <a:rPr lang="en-US" sz="1600" b="0" dirty="0" smtClean="0"/>
                        <a:t> Hg in each 4Q</a:t>
                      </a:r>
                    </a:p>
                    <a:p>
                      <a:r>
                        <a:rPr lang="en-US" sz="1600" b="0" dirty="0" smtClean="0"/>
                        <a:t>2.</a:t>
                      </a:r>
                      <a:r>
                        <a:rPr lang="en-US" sz="1600" b="0" baseline="0" dirty="0" smtClean="0"/>
                        <a:t> Definite V. beading more than 2Q</a:t>
                      </a:r>
                    </a:p>
                    <a:p>
                      <a:r>
                        <a:rPr lang="en-US" sz="1600" b="0" baseline="0" dirty="0" smtClean="0"/>
                        <a:t>3.Prominent IRMA more than 1Q</a:t>
                      </a:r>
                      <a:endParaRPr lang="th-TH" sz="1600" b="0" dirty="0"/>
                    </a:p>
                  </a:txBody>
                  <a:tcPr marL="68580" marR="68580" marT="34290" marB="34290"/>
                </a:tc>
              </a:tr>
              <a:tr h="7141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/>
                        <a:t>Very severe NPDR</a:t>
                      </a:r>
                      <a:endParaRPr lang="th-TH" sz="1600" b="0" dirty="0" smtClean="0"/>
                    </a:p>
                    <a:p>
                      <a:endParaRPr lang="th-TH" sz="1600" b="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2/3 of severe NPDR </a:t>
                      </a:r>
                      <a:endParaRPr lang="th-TH" sz="1600" b="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3" r="50000"/>
          <a:stretch/>
        </p:blipFill>
        <p:spPr bwMode="auto">
          <a:xfrm>
            <a:off x="6781800" y="304800"/>
            <a:ext cx="2093470" cy="202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541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6172200" cy="857250"/>
          </a:xfrm>
        </p:spPr>
        <p:txBody>
          <a:bodyPr/>
          <a:lstStyle/>
          <a:p>
            <a:r>
              <a:rPr lang="en-US" dirty="0" smtClean="0"/>
              <a:t>Classification of DR</a:t>
            </a:r>
            <a:endParaRPr lang="th-TH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4680182"/>
              </p:ext>
            </p:extLst>
          </p:nvPr>
        </p:nvGraphicFramePr>
        <p:xfrm>
          <a:off x="685800" y="1371600"/>
          <a:ext cx="7924800" cy="50863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170"/>
                <a:gridCol w="4612630"/>
              </a:tblGrid>
              <a:tr h="650374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Severity </a:t>
                      </a:r>
                      <a:endParaRPr lang="th-TH" sz="24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Lesion present</a:t>
                      </a:r>
                      <a:endParaRPr lang="th-TH" sz="2400" b="1" dirty="0"/>
                    </a:p>
                  </a:txBody>
                  <a:tcPr marL="68580" marR="68580" marT="34290" marB="34290"/>
                </a:tc>
              </a:tr>
              <a:tr h="650374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latin typeface="+mj-lt"/>
                        </a:rPr>
                        <a:t>PDR</a:t>
                      </a:r>
                      <a:endParaRPr lang="th-TH" sz="1600" b="0" dirty="0"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latin typeface="+mj-lt"/>
                        </a:rPr>
                        <a:t>New</a:t>
                      </a:r>
                      <a:r>
                        <a:rPr lang="en-US" sz="1600" b="0" baseline="0" dirty="0" smtClean="0">
                          <a:latin typeface="+mj-lt"/>
                        </a:rPr>
                        <a:t> VV beyond ILM, fibrous proliferation, vitreous or pre-retinal Hg</a:t>
                      </a:r>
                      <a:endParaRPr lang="th-TH" sz="1600" b="0" dirty="0">
                        <a:latin typeface="+mj-lt"/>
                      </a:endParaRPr>
                    </a:p>
                  </a:txBody>
                  <a:tcPr marL="68580" marR="68580" marT="34290" marB="34290"/>
                </a:tc>
              </a:tr>
              <a:tr h="650374"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Early PDR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New vessels (Definition not met for high-risk PDR)</a:t>
                      </a:r>
                      <a:endParaRPr lang="th-TH" sz="1600" b="0" dirty="0" smtClean="0">
                        <a:latin typeface="+mj-lt"/>
                      </a:endParaRPr>
                    </a:p>
                  </a:txBody>
                  <a:tcPr marL="68580" marR="68580" marT="34290" marB="34290"/>
                </a:tc>
              </a:tr>
              <a:tr h="11407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latin typeface="+mj-lt"/>
                        </a:rPr>
                        <a:t>High risk</a:t>
                      </a:r>
                      <a:r>
                        <a:rPr lang="en-US" sz="1600" b="0" baseline="0" dirty="0" smtClean="0">
                          <a:latin typeface="+mj-lt"/>
                        </a:rPr>
                        <a:t> PDR</a:t>
                      </a:r>
                      <a:endParaRPr lang="th-TH" sz="1600" b="0" dirty="0" smtClean="0">
                        <a:latin typeface="+mj-lt"/>
                      </a:endParaRPr>
                    </a:p>
                    <a:p>
                      <a:endParaRPr lang="th-TH" sz="1600" b="0" dirty="0"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NVD  1/4 – 1/3 disc area  </a:t>
                      </a:r>
                      <a:r>
                        <a:rPr lang="en-US" sz="1600" b="0" i="1" u="none" strike="noStrike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or</a:t>
                      </a:r>
                    </a:p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NVD and vitreous or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preretinal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Hg  </a:t>
                      </a:r>
                      <a:r>
                        <a:rPr lang="en-US" sz="1600" b="0" i="1" u="none" strike="noStrike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or</a:t>
                      </a:r>
                    </a:p>
                    <a:p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NVE ≥ 1/2 disc area and vitreous or </a:t>
                      </a:r>
                      <a:r>
                        <a:rPr lang="en-US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preretinal</a:t>
                      </a:r>
                      <a:r>
                        <a:rPr lang="en-US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 Hg</a:t>
                      </a:r>
                      <a:endParaRPr lang="th-TH" sz="1600" b="0" dirty="0" smtClean="0">
                        <a:latin typeface="+mj-lt"/>
                      </a:endParaRPr>
                    </a:p>
                  </a:txBody>
                  <a:tcPr marL="68580" marR="68580" marT="34290" marB="34290"/>
                </a:tc>
              </a:tr>
              <a:tr h="693733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latin typeface="+mj-lt"/>
                        </a:rPr>
                        <a:t>Mild Diabetic macular edema</a:t>
                      </a:r>
                      <a:endParaRPr lang="th-TH" sz="1600" b="0" dirty="0"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latin typeface="+mj-lt"/>
                        </a:rPr>
                        <a:t>Retinal thickening or HE in posterior pole,</a:t>
                      </a:r>
                      <a:r>
                        <a:rPr lang="en-US" sz="1600" b="0" baseline="0" dirty="0" smtClean="0">
                          <a:latin typeface="+mj-lt"/>
                        </a:rPr>
                        <a:t> distant from center of fovea </a:t>
                      </a:r>
                      <a:endParaRPr lang="th-TH" sz="1600" b="0" dirty="0">
                        <a:latin typeface="+mj-lt"/>
                      </a:endParaRPr>
                    </a:p>
                  </a:txBody>
                  <a:tcPr marL="68580" marR="68580" marT="34290" marB="34290"/>
                </a:tc>
              </a:tr>
              <a:tr h="650374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latin typeface="+mj-lt"/>
                        </a:rPr>
                        <a:t>Mod diabetic macular edema</a:t>
                      </a:r>
                      <a:endParaRPr lang="th-TH" sz="1600" b="0" dirty="0"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latin typeface="+mj-lt"/>
                        </a:rPr>
                        <a:t>Retinal thickening or HE approaching</a:t>
                      </a:r>
                      <a:r>
                        <a:rPr lang="en-US" sz="1600" b="0" baseline="0" dirty="0" smtClean="0">
                          <a:latin typeface="+mj-lt"/>
                        </a:rPr>
                        <a:t> center of macular but not involving the center</a:t>
                      </a:r>
                      <a:endParaRPr lang="th-TH" sz="1600" b="0" dirty="0" smtClean="0">
                        <a:latin typeface="+mj-lt"/>
                      </a:endParaRPr>
                    </a:p>
                  </a:txBody>
                  <a:tcPr marL="68580" marR="68580" marT="34290" marB="34290"/>
                </a:tc>
              </a:tr>
              <a:tr h="650374">
                <a:tc>
                  <a:txBody>
                    <a:bodyPr/>
                    <a:lstStyle/>
                    <a:p>
                      <a:r>
                        <a:rPr lang="en-US" sz="1600" b="0" dirty="0" smtClean="0">
                          <a:latin typeface="+mj-lt"/>
                        </a:rPr>
                        <a:t>Severe diabetic macular edema</a:t>
                      </a:r>
                      <a:endParaRPr lang="th-TH" sz="1600" b="0" dirty="0"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smtClean="0">
                          <a:latin typeface="+mj-lt"/>
                        </a:rPr>
                        <a:t>Retinal thickening or HE involve</a:t>
                      </a:r>
                      <a:r>
                        <a:rPr lang="en-US" sz="1600" b="0" baseline="0" dirty="0" smtClean="0">
                          <a:latin typeface="+mj-lt"/>
                        </a:rPr>
                        <a:t> center of macula</a:t>
                      </a:r>
                      <a:endParaRPr lang="th-TH" sz="1600" b="0" dirty="0" smtClean="0">
                        <a:latin typeface="+mj-lt"/>
                      </a:endParaRPr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92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age.slidesharecdn.com/dmcomplications-110210091023-phpapp02/95/dm-complications-15-728.jpg?cb=12973380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4572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m1.wyanokecdn.com/2ba300fbafde00d1e9a3d003fab85a6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978" y="1646712"/>
            <a:ext cx="4570021" cy="3458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สี่เหลี่ยมผืนผ้า 3"/>
          <p:cNvSpPr/>
          <p:nvPr/>
        </p:nvSpPr>
        <p:spPr>
          <a:xfrm>
            <a:off x="381000" y="533400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/>
              <a:t>Microaneurysm</a:t>
            </a:r>
            <a:r>
              <a:rPr lang="en-US" sz="3600" dirty="0"/>
              <a:t> </a:t>
            </a:r>
            <a:r>
              <a:rPr lang="en-US" sz="3600" dirty="0" err="1"/>
              <a:t>vs</a:t>
            </a:r>
            <a:r>
              <a:rPr lang="en-US" sz="3600" dirty="0"/>
              <a:t> </a:t>
            </a:r>
            <a:r>
              <a:rPr lang="en-US" sz="3600" dirty="0" err="1"/>
              <a:t>Dot&amp;Blot</a:t>
            </a:r>
            <a:r>
              <a:rPr lang="en-US" sz="3600" dirty="0"/>
              <a:t> hg </a:t>
            </a:r>
            <a:endParaRPr lang="th-TH" sz="3600" dirty="0"/>
          </a:p>
        </p:txBody>
      </p:sp>
    </p:spTree>
    <p:extLst>
      <p:ext uri="{BB962C8B-B14F-4D97-AF65-F5344CB8AC3E}">
        <p14:creationId xmlns:p14="http://schemas.microsoft.com/office/powerpoint/2010/main" val="340924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7010400" cy="857250"/>
          </a:xfrm>
        </p:spPr>
        <p:txBody>
          <a:bodyPr/>
          <a:lstStyle/>
          <a:p>
            <a:r>
              <a:rPr lang="en-US" sz="3600" dirty="0" err="1" smtClean="0"/>
              <a:t>Microaneurysm</a:t>
            </a:r>
            <a:r>
              <a:rPr lang="en-US" sz="3600" dirty="0" smtClean="0"/>
              <a:t> </a:t>
            </a:r>
            <a:r>
              <a:rPr lang="en-US" sz="3600" dirty="0" err="1" smtClean="0"/>
              <a:t>vs</a:t>
            </a:r>
            <a:r>
              <a:rPr lang="en-US" sz="3600" dirty="0" smtClean="0"/>
              <a:t> </a:t>
            </a:r>
            <a:r>
              <a:rPr lang="en-US" sz="3600" dirty="0" err="1" smtClean="0"/>
              <a:t>Dot&amp;Blot</a:t>
            </a:r>
            <a:r>
              <a:rPr lang="en-US" sz="3600" dirty="0" smtClean="0"/>
              <a:t> hg </a:t>
            </a:r>
            <a:endParaRPr lang="th-TH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79475"/>
            <a:ext cx="4438590" cy="5107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" r="3614"/>
          <a:stretch/>
        </p:blipFill>
        <p:spPr bwMode="auto">
          <a:xfrm>
            <a:off x="4667190" y="1591198"/>
            <a:ext cx="4343400" cy="5083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575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294" y="512113"/>
            <a:ext cx="7795306" cy="857250"/>
          </a:xfrm>
        </p:spPr>
        <p:txBody>
          <a:bodyPr/>
          <a:lstStyle/>
          <a:p>
            <a:r>
              <a:rPr lang="en-US" sz="3200" dirty="0" smtClean="0"/>
              <a:t>Hard exudate vs </a:t>
            </a:r>
            <a:r>
              <a:rPr lang="en-US" sz="3200" dirty="0" smtClean="0"/>
              <a:t>cotton wool spot</a:t>
            </a:r>
            <a:endParaRPr lang="th-TH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8" t="1308" r="20237" b="11397"/>
          <a:stretch/>
        </p:blipFill>
        <p:spPr bwMode="auto">
          <a:xfrm>
            <a:off x="304800" y="1371600"/>
            <a:ext cx="4190999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3" t="2756" r="20303" b="13062"/>
          <a:stretch/>
        </p:blipFill>
        <p:spPr bwMode="auto">
          <a:xfrm>
            <a:off x="4489199" y="1369363"/>
            <a:ext cx="4273801" cy="5491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1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869" y="457200"/>
            <a:ext cx="6172200" cy="857250"/>
          </a:xfrm>
        </p:spPr>
        <p:txBody>
          <a:bodyPr/>
          <a:lstStyle/>
          <a:p>
            <a:r>
              <a:rPr lang="en-US" dirty="0" smtClean="0"/>
              <a:t>Venous beading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52925"/>
            <a:ext cx="4640527" cy="3564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://www.callahaneye.com/wp-content/uploads/2013/08/diabetes-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9" t="31441" r="72231" b="18304"/>
          <a:stretch/>
        </p:blipFill>
        <p:spPr bwMode="auto">
          <a:xfrm>
            <a:off x="4640526" y="2070509"/>
            <a:ext cx="4494825" cy="3546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59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45889"/>
            <a:ext cx="6172200" cy="857250"/>
          </a:xfrm>
        </p:spPr>
        <p:txBody>
          <a:bodyPr/>
          <a:lstStyle/>
          <a:p>
            <a:r>
              <a:rPr lang="en-US" dirty="0"/>
              <a:t>IRMA </a:t>
            </a:r>
            <a:r>
              <a:rPr lang="en-US" dirty="0" err="1"/>
              <a:t>vs</a:t>
            </a:r>
            <a:r>
              <a:rPr lang="en-US" dirty="0"/>
              <a:t> NV</a:t>
            </a:r>
            <a:endParaRPr lang="th-T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8529" y="1392367"/>
            <a:ext cx="3030141" cy="479822"/>
          </a:xfrm>
        </p:spPr>
        <p:txBody>
          <a:bodyPr/>
          <a:lstStyle/>
          <a:p>
            <a:r>
              <a:rPr lang="en-US" dirty="0" smtClean="0"/>
              <a:t>IRMA</a:t>
            </a:r>
            <a:endParaRPr lang="th-TH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38529" y="1967920"/>
            <a:ext cx="3030141" cy="2963466"/>
          </a:xfrm>
        </p:spPr>
        <p:txBody>
          <a:bodyPr/>
          <a:lstStyle/>
          <a:p>
            <a:r>
              <a:rPr lang="en-US" dirty="0" smtClean="0"/>
              <a:t>Dilated preexisting VV</a:t>
            </a:r>
          </a:p>
          <a:p>
            <a:r>
              <a:rPr lang="en-US" dirty="0" smtClean="0"/>
              <a:t>Not cross A&amp;V</a:t>
            </a:r>
          </a:p>
          <a:p>
            <a:r>
              <a:rPr lang="en-US" dirty="0" smtClean="0"/>
              <a:t>No fibrous proliferation</a:t>
            </a:r>
          </a:p>
          <a:p>
            <a:r>
              <a:rPr lang="en-US" dirty="0" smtClean="0"/>
              <a:t>Intra-retina</a:t>
            </a:r>
          </a:p>
          <a:p>
            <a:r>
              <a:rPr lang="en-US" dirty="0" smtClean="0"/>
              <a:t>May not leak from FFA</a:t>
            </a:r>
            <a:endParaRPr lang="th-TH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1939" y="1364525"/>
            <a:ext cx="3031331" cy="479822"/>
          </a:xfrm>
        </p:spPr>
        <p:txBody>
          <a:bodyPr/>
          <a:lstStyle/>
          <a:p>
            <a:r>
              <a:rPr lang="en-US" dirty="0" smtClean="0"/>
              <a:t>NV</a:t>
            </a:r>
            <a:endParaRPr lang="th-TH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6770" y="2022872"/>
            <a:ext cx="3031331" cy="2963466"/>
          </a:xfrm>
        </p:spPr>
        <p:txBody>
          <a:bodyPr/>
          <a:lstStyle/>
          <a:p>
            <a:r>
              <a:rPr lang="en-US" dirty="0" smtClean="0"/>
              <a:t>Wheel-liked network</a:t>
            </a:r>
          </a:p>
          <a:p>
            <a:r>
              <a:rPr lang="en-US" dirty="0" smtClean="0"/>
              <a:t>Cross both A&amp;V</a:t>
            </a:r>
          </a:p>
          <a:p>
            <a:r>
              <a:rPr lang="en-US" dirty="0" smtClean="0"/>
              <a:t>Fibrous proliferation</a:t>
            </a:r>
          </a:p>
          <a:p>
            <a:r>
              <a:rPr lang="en-US" dirty="0" smtClean="0"/>
              <a:t>Beyond retina</a:t>
            </a:r>
          </a:p>
          <a:p>
            <a:r>
              <a:rPr lang="en-US" dirty="0" smtClean="0"/>
              <a:t>Always leak from FFA</a:t>
            </a:r>
            <a:endParaRPr lang="th-TH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9" r="4900"/>
          <a:stretch/>
        </p:blipFill>
        <p:spPr bwMode="auto">
          <a:xfrm>
            <a:off x="1215300" y="4191000"/>
            <a:ext cx="3276600" cy="2413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781" y="4191000"/>
            <a:ext cx="3139019" cy="2413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162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09" y="780695"/>
            <a:ext cx="7055380" cy="1400530"/>
          </a:xfrm>
        </p:spPr>
        <p:txBody>
          <a:bodyPr/>
          <a:lstStyle/>
          <a:p>
            <a:r>
              <a:rPr lang="en-US" dirty="0"/>
              <a:t>IRMA </a:t>
            </a:r>
            <a:r>
              <a:rPr lang="en-US" dirty="0" err="1"/>
              <a:t>vs</a:t>
            </a:r>
            <a:r>
              <a:rPr lang="en-US" dirty="0"/>
              <a:t> NV</a:t>
            </a:r>
            <a:endParaRPr lang="th-T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602" y="1809751"/>
            <a:ext cx="3298112" cy="576262"/>
          </a:xfrm>
        </p:spPr>
        <p:txBody>
          <a:bodyPr/>
          <a:lstStyle/>
          <a:p>
            <a:pPr algn="ctr"/>
            <a:r>
              <a:rPr lang="en-US" dirty="0" smtClean="0"/>
              <a:t>IRMA</a:t>
            </a:r>
            <a:endParaRPr lang="th-TH" dirty="0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0" t="3625" r="21442" b="17672"/>
          <a:stretch/>
        </p:blipFill>
        <p:spPr bwMode="auto">
          <a:xfrm>
            <a:off x="381000" y="2590800"/>
            <a:ext cx="4311317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805" y="1809751"/>
            <a:ext cx="3298113" cy="576262"/>
          </a:xfrm>
        </p:spPr>
        <p:txBody>
          <a:bodyPr/>
          <a:lstStyle/>
          <a:p>
            <a:pPr algn="ctr"/>
            <a:r>
              <a:rPr lang="en-US" dirty="0" smtClean="0"/>
              <a:t>NV</a:t>
            </a:r>
            <a:endParaRPr lang="th-TH" dirty="0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524125"/>
            <a:ext cx="3110163" cy="394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85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5" y="4953000"/>
            <a:ext cx="6229350" cy="14859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Exam : </a:t>
            </a:r>
          </a:p>
          <a:p>
            <a:pPr lvl="1"/>
            <a:r>
              <a:rPr lang="en-US" dirty="0"/>
              <a:t>Posterior with in 45°of OD (NVD 15%, NVE 40%, both 45%)</a:t>
            </a:r>
          </a:p>
          <a:p>
            <a:pPr lvl="1"/>
            <a:r>
              <a:rPr lang="en-US" dirty="0"/>
              <a:t>Scan: BTW &amp; above 4-6, BTW &amp; below 5-7, </a:t>
            </a:r>
            <a:r>
              <a:rPr lang="en-US" dirty="0" err="1"/>
              <a:t>tempora</a:t>
            </a:r>
            <a:r>
              <a:rPr lang="en-US" dirty="0"/>
              <a:t> </a:t>
            </a:r>
            <a:r>
              <a:rPr lang="en-US" dirty="0" smtClean="0"/>
              <a:t>4-5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5" b="4967"/>
          <a:stretch/>
        </p:blipFill>
        <p:spPr bwMode="auto">
          <a:xfrm>
            <a:off x="914400" y="0"/>
            <a:ext cx="7386674" cy="4894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8" descr="ID4045711-10439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7"/>
          <a:stretch/>
        </p:blipFill>
        <p:spPr bwMode="auto">
          <a:xfrm>
            <a:off x="97055" y="1752600"/>
            <a:ext cx="2568139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86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744890" cy="1400530"/>
          </a:xfrm>
        </p:spPr>
        <p:txBody>
          <a:bodyPr/>
          <a:lstStyle/>
          <a:p>
            <a:r>
              <a:rPr lang="en-US" sz="4000" dirty="0" smtClean="0"/>
              <a:t>Diabetic retinopathy staging</a:t>
            </a:r>
            <a:endParaRPr lang="th-TH" sz="4000" dirty="0"/>
          </a:p>
        </p:txBody>
      </p:sp>
      <p:pic>
        <p:nvPicPr>
          <p:cNvPr id="4" name="Picture 5" descr="drstagingchart.jpg"/>
          <p:cNvPicPr>
            <a:picLocks noChangeAspect="1"/>
          </p:cNvPicPr>
          <p:nvPr/>
        </p:nvPicPr>
        <p:blipFill rotWithShape="1">
          <a:blip r:embed="rId2"/>
          <a:srcRect l="8259" t="9743" r="2786" b="35921"/>
          <a:stretch/>
        </p:blipFill>
        <p:spPr>
          <a:xfrm>
            <a:off x="1066800" y="1295400"/>
            <a:ext cx="6979774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37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 and classification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DM : 2 hrs. glucose ≥ 200 mg/dl, fasting glucose ≥ 126 mg/dl, </a:t>
            </a:r>
            <a:r>
              <a:rPr lang="en-US" dirty="0"/>
              <a:t>HbA1c  ≥ </a:t>
            </a:r>
            <a:r>
              <a:rPr lang="en-US" dirty="0" smtClean="0"/>
              <a:t> 6.5%</a:t>
            </a:r>
          </a:p>
          <a:p>
            <a:r>
              <a:rPr lang="en-US" dirty="0" smtClean="0"/>
              <a:t>Diabetes terminology</a:t>
            </a:r>
          </a:p>
          <a:p>
            <a:pPr lvl="1"/>
            <a:r>
              <a:rPr lang="en-US" dirty="0" smtClean="0"/>
              <a:t>IDDM : &lt; 30 </a:t>
            </a:r>
            <a:r>
              <a:rPr lang="en-US" dirty="0" err="1" smtClean="0"/>
              <a:t>yrs</a:t>
            </a:r>
            <a:endParaRPr lang="en-US" dirty="0" smtClean="0"/>
          </a:p>
          <a:p>
            <a:pPr lvl="1"/>
            <a:r>
              <a:rPr lang="en-US" dirty="0" smtClean="0"/>
              <a:t>NIDDM : &gt; 30 </a:t>
            </a:r>
            <a:r>
              <a:rPr lang="en-US" dirty="0" err="1" smtClean="0"/>
              <a:t>yrs</a:t>
            </a:r>
            <a:endParaRPr lang="en-US" dirty="0" smtClean="0"/>
          </a:p>
          <a:p>
            <a:pPr lvl="1"/>
            <a:r>
              <a:rPr lang="en-US" dirty="0" smtClean="0"/>
              <a:t>Specific type : GDM, secondary causes</a:t>
            </a:r>
          </a:p>
          <a:p>
            <a:r>
              <a:rPr lang="en-US" dirty="0" smtClean="0"/>
              <a:t>Diabetic retinopathy terminology</a:t>
            </a:r>
          </a:p>
          <a:p>
            <a:pPr lvl="1"/>
            <a:r>
              <a:rPr lang="en-US" dirty="0" err="1" smtClean="0"/>
              <a:t>Nonproliferative</a:t>
            </a:r>
            <a:r>
              <a:rPr lang="en-US" dirty="0" smtClean="0"/>
              <a:t> </a:t>
            </a:r>
            <a:r>
              <a:rPr lang="en-US" dirty="0" smtClean="0"/>
              <a:t>diabetic retinopathy (</a:t>
            </a:r>
            <a:r>
              <a:rPr lang="en-US" dirty="0" smtClean="0"/>
              <a:t>NPDR)</a:t>
            </a:r>
            <a:endParaRPr lang="en-US" dirty="0" smtClean="0"/>
          </a:p>
          <a:p>
            <a:pPr lvl="1"/>
            <a:r>
              <a:rPr lang="en-US" dirty="0" smtClean="0"/>
              <a:t>Proliferative diabetic retinopathy (PDR)</a:t>
            </a:r>
            <a:endParaRPr lang="en-US" dirty="0" smtClean="0"/>
          </a:p>
          <a:p>
            <a:pPr lvl="1"/>
            <a:r>
              <a:rPr lang="en-US" dirty="0" smtClean="0"/>
              <a:t>DME : CSME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1310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440090" cy="1400530"/>
          </a:xfrm>
        </p:spPr>
        <p:txBody>
          <a:bodyPr/>
          <a:lstStyle/>
          <a:p>
            <a:r>
              <a:rPr lang="en-US" sz="4000" dirty="0"/>
              <a:t>Diabetic retinopathy staging</a:t>
            </a:r>
            <a:endParaRPr lang="th-TH" sz="4000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4" name="Picture 5" descr="drstagingchart.jpg"/>
          <p:cNvPicPr>
            <a:picLocks noChangeAspect="1"/>
          </p:cNvPicPr>
          <p:nvPr/>
        </p:nvPicPr>
        <p:blipFill rotWithShape="1">
          <a:blip r:embed="rId2"/>
          <a:srcRect l="2537" t="63847" r="2537" b="2222"/>
          <a:stretch/>
        </p:blipFill>
        <p:spPr>
          <a:xfrm>
            <a:off x="304800" y="1696313"/>
            <a:ext cx="8457321" cy="453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0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41707"/>
            <a:ext cx="7732411" cy="857250"/>
          </a:xfrm>
        </p:spPr>
        <p:txBody>
          <a:bodyPr>
            <a:noAutofit/>
          </a:bodyPr>
          <a:lstStyle/>
          <a:p>
            <a:r>
              <a:rPr lang="en-US" sz="3600" dirty="0" smtClean="0"/>
              <a:t>Mild </a:t>
            </a:r>
            <a:r>
              <a:rPr lang="en-US" sz="3600" dirty="0"/>
              <a:t>NPDR </a:t>
            </a:r>
            <a:r>
              <a:rPr lang="en-US" sz="3600" dirty="0" smtClean="0"/>
              <a:t>: </a:t>
            </a:r>
            <a:r>
              <a:rPr lang="en-US" sz="3600" dirty="0" err="1"/>
              <a:t>Microaneurysms</a:t>
            </a:r>
            <a:r>
              <a:rPr lang="en-US" sz="3600" dirty="0"/>
              <a:t>  </a:t>
            </a:r>
            <a:r>
              <a:rPr lang="en-US" sz="3600" dirty="0" smtClean="0"/>
              <a:t>only</a:t>
            </a:r>
            <a:endParaRPr lang="th-TH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h-TH" dirty="0"/>
          </a:p>
          <a:p>
            <a:endParaRPr lang="th-TH" dirty="0"/>
          </a:p>
        </p:txBody>
      </p:sp>
      <p:pic>
        <p:nvPicPr>
          <p:cNvPr id="1026" name="Picture 2" descr="E:\DR\picture\mild NPD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0" t="10298" r="11768" b="6961"/>
          <a:stretch/>
        </p:blipFill>
        <p:spPr bwMode="auto">
          <a:xfrm>
            <a:off x="1031257" y="1371600"/>
            <a:ext cx="6929754" cy="535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51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57200"/>
            <a:ext cx="6172200" cy="857250"/>
          </a:xfrm>
        </p:spPr>
        <p:txBody>
          <a:bodyPr/>
          <a:lstStyle/>
          <a:p>
            <a:r>
              <a:rPr lang="en-US" dirty="0" smtClean="0"/>
              <a:t>Mod NPDR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05600" y="1828800"/>
            <a:ext cx="2000250" cy="3394472"/>
          </a:xfrm>
        </p:spPr>
        <p:txBody>
          <a:bodyPr/>
          <a:lstStyle/>
          <a:p>
            <a:r>
              <a:rPr lang="en-US" dirty="0" smtClean="0"/>
              <a:t>H/Ma </a:t>
            </a:r>
            <a:r>
              <a:rPr lang="en-US" dirty="0"/>
              <a:t>≥ standard photograph No. 2A</a:t>
            </a:r>
            <a:endParaRPr lang="th-TH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02" y="1447800"/>
            <a:ext cx="6453075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513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4908" y="558846"/>
            <a:ext cx="3988892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Severe NPDR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1416096"/>
            <a:ext cx="4724399" cy="1898605"/>
          </a:xfrm>
        </p:spPr>
        <p:txBody>
          <a:bodyPr>
            <a:normAutofit/>
          </a:bodyPr>
          <a:lstStyle/>
          <a:p>
            <a:r>
              <a:rPr lang="en-US" b="1" dirty="0"/>
              <a:t>Any of </a:t>
            </a:r>
            <a:endParaRPr lang="en-US" b="1" dirty="0" smtClean="0"/>
          </a:p>
          <a:p>
            <a:pPr lvl="1"/>
            <a:r>
              <a:rPr lang="en-US" b="1" dirty="0" smtClean="0"/>
              <a:t>1</a:t>
            </a:r>
            <a:r>
              <a:rPr lang="en-US" b="1" dirty="0"/>
              <a:t>. ≥ 20 </a:t>
            </a:r>
            <a:r>
              <a:rPr lang="en-US" b="1" dirty="0" err="1"/>
              <a:t>intraretinal</a:t>
            </a:r>
            <a:r>
              <a:rPr lang="en-US" b="1" dirty="0"/>
              <a:t> Hg in each 4Q</a:t>
            </a:r>
          </a:p>
          <a:p>
            <a:pPr lvl="1"/>
            <a:r>
              <a:rPr lang="en-US" b="1" dirty="0"/>
              <a:t>2. Definite V. beading more than 2Q</a:t>
            </a:r>
          </a:p>
          <a:p>
            <a:pPr lvl="1"/>
            <a:r>
              <a:rPr lang="en-US" b="1" dirty="0"/>
              <a:t>3.Prominent IRMA more than 1Q</a:t>
            </a:r>
            <a:endParaRPr lang="th-TH" b="1" dirty="0"/>
          </a:p>
          <a:p>
            <a:endParaRPr lang="th-TH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6960"/>
            <a:ext cx="3223617" cy="301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" y="3539733"/>
            <a:ext cx="3205896" cy="3006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781" y="3491885"/>
            <a:ext cx="3219121" cy="30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3" r="50000"/>
          <a:stretch/>
        </p:blipFill>
        <p:spPr bwMode="auto">
          <a:xfrm>
            <a:off x="6148902" y="3502518"/>
            <a:ext cx="3107368" cy="3008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14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6172200" cy="857250"/>
          </a:xfrm>
        </p:spPr>
        <p:txBody>
          <a:bodyPr/>
          <a:lstStyle/>
          <a:p>
            <a:r>
              <a:rPr lang="en-US" dirty="0" smtClean="0"/>
              <a:t>Very severe NPDR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6096000"/>
            <a:ext cx="6172200" cy="62865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			2/3 of severe NPDR</a:t>
            </a:r>
            <a:endParaRPr lang="th-TH" dirty="0"/>
          </a:p>
        </p:txBody>
      </p:sp>
      <p:pic>
        <p:nvPicPr>
          <p:cNvPr id="4" name="Picture 8" descr="ID4045711-1043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71601"/>
            <a:ext cx="6782369" cy="454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580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51747"/>
            <a:ext cx="6172200" cy="857250"/>
          </a:xfrm>
        </p:spPr>
        <p:txBody>
          <a:bodyPr/>
          <a:lstStyle/>
          <a:p>
            <a:r>
              <a:rPr lang="en-US" dirty="0" smtClean="0"/>
              <a:t>PDR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4706" y="5029200"/>
            <a:ext cx="7620000" cy="1222772"/>
          </a:xfrm>
        </p:spPr>
        <p:txBody>
          <a:bodyPr>
            <a:normAutofit/>
          </a:bodyPr>
          <a:lstStyle/>
          <a:p>
            <a:r>
              <a:rPr lang="en-US" dirty="0"/>
              <a:t>New VV beyond ILM, fibrous proliferation, vitreous or pre-retinal Hg</a:t>
            </a:r>
            <a:endParaRPr lang="th-TH" dirty="0"/>
          </a:p>
          <a:p>
            <a:endParaRPr lang="th-TH" dirty="0"/>
          </a:p>
        </p:txBody>
      </p:sp>
      <p:pic>
        <p:nvPicPr>
          <p:cNvPr id="1026" name="Picture 2" descr="http://retinagallery.com/albums/userpics/10001/normal_pdr_erfr_1013_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2895"/>
            <a:ext cx="3299985" cy="292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mrcophth.com/guidelinesindiabeticretinopathymanagement/afig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795" y="1608459"/>
            <a:ext cx="3033823" cy="293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dro.hs.columbia.edu/vr3/prhem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/>
          <a:stretch/>
        </p:blipFill>
        <p:spPr bwMode="auto">
          <a:xfrm>
            <a:off x="6121618" y="1633480"/>
            <a:ext cx="3078291" cy="288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494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6172200" cy="728303"/>
          </a:xfrm>
        </p:spPr>
        <p:txBody>
          <a:bodyPr/>
          <a:lstStyle/>
          <a:p>
            <a:r>
              <a:rPr lang="en-US" dirty="0" smtClean="0"/>
              <a:t>High risk PDR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5242205"/>
            <a:ext cx="6743700" cy="937022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NVD  </a:t>
            </a:r>
            <a:r>
              <a:rPr lang="en-US" b="1" dirty="0" smtClean="0"/>
              <a:t>1/4 </a:t>
            </a:r>
            <a:r>
              <a:rPr lang="en-US" b="1" dirty="0"/>
              <a:t>– </a:t>
            </a:r>
            <a:r>
              <a:rPr lang="en-US" b="1" dirty="0" smtClean="0"/>
              <a:t>1/3 </a:t>
            </a:r>
            <a:r>
              <a:rPr lang="en-US" b="1" dirty="0"/>
              <a:t>disc area  </a:t>
            </a:r>
            <a:r>
              <a:rPr lang="en-US" b="1" i="1" dirty="0"/>
              <a:t>or</a:t>
            </a:r>
          </a:p>
          <a:p>
            <a:r>
              <a:rPr lang="en-US" b="1" dirty="0"/>
              <a:t>NVD and vitreous or </a:t>
            </a:r>
            <a:r>
              <a:rPr lang="en-US" b="1" dirty="0" err="1"/>
              <a:t>preretinal</a:t>
            </a:r>
            <a:r>
              <a:rPr lang="en-US" b="1" dirty="0"/>
              <a:t> Hg  </a:t>
            </a:r>
            <a:r>
              <a:rPr lang="en-US" b="1" i="1" dirty="0"/>
              <a:t>or</a:t>
            </a:r>
          </a:p>
          <a:p>
            <a:r>
              <a:rPr lang="en-US" b="1" dirty="0"/>
              <a:t>NVE ≥ 1/2 disc area and vitreous or </a:t>
            </a:r>
            <a:r>
              <a:rPr lang="en-US" b="1" dirty="0" err="1"/>
              <a:t>preretinal</a:t>
            </a:r>
            <a:r>
              <a:rPr lang="en-US" b="1" dirty="0"/>
              <a:t> Hg</a:t>
            </a:r>
            <a:endParaRPr lang="th-TH" b="1" dirty="0"/>
          </a:p>
          <a:p>
            <a:endParaRPr lang="th-TH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0810"/>
            <a:ext cx="4966227" cy="3600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://www.virginiaretina.org/pix/vitreous_hemorrhag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170281"/>
            <a:ext cx="3183584" cy="187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illinoisretinainstitute.com/web_images/welch_color_preop_r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5" t="11546" r="5807" b="12368"/>
          <a:stretch/>
        </p:blipFill>
        <p:spPr bwMode="auto">
          <a:xfrm>
            <a:off x="5410200" y="1386698"/>
            <a:ext cx="3183584" cy="173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83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452376"/>
            <a:ext cx="5829300" cy="1102519"/>
          </a:xfrm>
        </p:spPr>
        <p:txBody>
          <a:bodyPr/>
          <a:lstStyle/>
          <a:p>
            <a:r>
              <a:rPr lang="en-US" sz="5400" dirty="0" smtClean="0"/>
              <a:t>DME</a:t>
            </a:r>
            <a:endParaRPr lang="th-TH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 dirty="0"/>
          </a:p>
        </p:txBody>
      </p:sp>
      <p:grpSp>
        <p:nvGrpSpPr>
          <p:cNvPr id="4" name="Group 3"/>
          <p:cNvGrpSpPr/>
          <p:nvPr/>
        </p:nvGrpSpPr>
        <p:grpSpPr>
          <a:xfrm>
            <a:off x="152400" y="1554895"/>
            <a:ext cx="8893420" cy="4998305"/>
            <a:chOff x="228600" y="1650064"/>
            <a:chExt cx="8131420" cy="4445935"/>
          </a:xfrm>
        </p:grpSpPr>
        <p:pic>
          <p:nvPicPr>
            <p:cNvPr id="3074" name="Picture 2" descr="http://diabetesnewsjournal.com/wp-content/uploads/2014/08/shutterstock_198850808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4" r="10393"/>
            <a:stretch/>
          </p:blipFill>
          <p:spPr bwMode="auto">
            <a:xfrm>
              <a:off x="228600" y="1650064"/>
              <a:ext cx="5362724" cy="4445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Picture 10" descr="http://cdmi.projectsshowcase.info/lucentis-dec-changes/images/how-diabetic-macular-edema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649" r="35645"/>
            <a:stretch/>
          </p:blipFill>
          <p:spPr bwMode="auto">
            <a:xfrm>
              <a:off x="5591324" y="1658924"/>
              <a:ext cx="2728468" cy="2227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0" descr="http://cdmi.projectsshowcase.info/lucentis-dec-changes/images/how-diabetic-macular-edema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0211"/>
            <a:stretch/>
          </p:blipFill>
          <p:spPr bwMode="auto">
            <a:xfrm>
              <a:off x="5591324" y="3918097"/>
              <a:ext cx="2768696" cy="21779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89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EPIDEMIOLOGY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8268" y="1481007"/>
            <a:ext cx="7557532" cy="453879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Incidence of DME over a 10-year</a:t>
            </a:r>
          </a:p>
          <a:p>
            <a:pPr lvl="1"/>
            <a:r>
              <a:rPr lang="en-US" sz="2000" dirty="0" smtClean="0"/>
              <a:t>20.1% among patients diagnosed before age 30 years (younger onset)</a:t>
            </a:r>
          </a:p>
          <a:p>
            <a:pPr lvl="1"/>
            <a:r>
              <a:rPr lang="en-US" sz="2000" dirty="0" smtClean="0"/>
              <a:t>39.3% among patients diagnosed after age 30 (older onset)</a:t>
            </a:r>
          </a:p>
          <a:p>
            <a:r>
              <a:rPr lang="en-US" sz="2400" dirty="0" smtClean="0"/>
              <a:t>The frequency of DME increases with the duration and the severity of diabetes</a:t>
            </a:r>
          </a:p>
          <a:p>
            <a:r>
              <a:rPr lang="en-US" sz="2400" dirty="0" smtClean="0"/>
              <a:t>Untreated CSME : 32% had 3 </a:t>
            </a:r>
            <a:r>
              <a:rPr lang="en-US" sz="2400" dirty="0" err="1" smtClean="0"/>
              <a:t>yr</a:t>
            </a:r>
            <a:r>
              <a:rPr lang="en-US" sz="2400" dirty="0" smtClean="0"/>
              <a:t> risk of MVL</a:t>
            </a:r>
          </a:p>
          <a:p>
            <a:pPr lvl="1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5181600"/>
            <a:ext cx="605437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Klein R, Klein BEK, Moss SE, </a:t>
            </a:r>
            <a:r>
              <a:rPr lang="en-US" sz="1050" dirty="0" err="1"/>
              <a:t>Cruickshanks</a:t>
            </a:r>
            <a:r>
              <a:rPr lang="en-US" sz="1050" dirty="0"/>
              <a:t> KJ. The Wisconsin epidemiologic study of diabetic retinopathy.</a:t>
            </a:r>
          </a:p>
          <a:p>
            <a:r>
              <a:rPr lang="en-US" sz="1050" dirty="0"/>
              <a:t>XV. The long term incidence of macular edema. Ophthalmology. 1995;102:7--16</a:t>
            </a:r>
          </a:p>
        </p:txBody>
      </p:sp>
    </p:spTree>
    <p:extLst>
      <p:ext uri="{BB962C8B-B14F-4D97-AF65-F5344CB8AC3E}">
        <p14:creationId xmlns:p14="http://schemas.microsoft.com/office/powerpoint/2010/main" val="301371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CSME(ETDRS) type 1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Picture 4" descr="Fig V-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219200"/>
            <a:ext cx="8382000" cy="5410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148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Epidemiology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6711654" cy="419548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WESDR</a:t>
            </a:r>
          </a:p>
          <a:p>
            <a:r>
              <a:rPr lang="en-US" dirty="0" smtClean="0"/>
              <a:t>After 20 </a:t>
            </a:r>
            <a:r>
              <a:rPr lang="en-US" dirty="0" err="1" smtClean="0"/>
              <a:t>yr</a:t>
            </a:r>
            <a:r>
              <a:rPr lang="en-US" dirty="0" smtClean="0"/>
              <a:t> of DM</a:t>
            </a:r>
          </a:p>
          <a:p>
            <a:pPr lvl="1"/>
            <a:r>
              <a:rPr lang="en-US" dirty="0" smtClean="0"/>
              <a:t>99% of type I DM</a:t>
            </a:r>
          </a:p>
          <a:p>
            <a:pPr lvl="1"/>
            <a:r>
              <a:rPr lang="en-US" dirty="0" smtClean="0"/>
              <a:t>60% of type II DM</a:t>
            </a:r>
          </a:p>
          <a:p>
            <a:pPr lvl="1"/>
            <a:r>
              <a:rPr lang="en-US" dirty="0" smtClean="0"/>
              <a:t>3.6% of type I</a:t>
            </a:r>
          </a:p>
          <a:p>
            <a:pPr lvl="1"/>
            <a:r>
              <a:rPr lang="en-US" dirty="0" smtClean="0"/>
              <a:t>1.6% of type II </a:t>
            </a:r>
            <a:endParaRPr lang="th-TH" dirty="0"/>
          </a:p>
        </p:txBody>
      </p:sp>
      <p:sp>
        <p:nvSpPr>
          <p:cNvPr id="4" name="TextBox 3"/>
          <p:cNvSpPr txBox="1"/>
          <p:nvPr/>
        </p:nvSpPr>
        <p:spPr>
          <a:xfrm>
            <a:off x="4572001" y="2692868"/>
            <a:ext cx="389241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Some degree of retinopathy</a:t>
            </a:r>
            <a:endParaRPr lang="th-TH" sz="2100" dirty="0"/>
          </a:p>
        </p:txBody>
      </p:sp>
      <p:sp>
        <p:nvSpPr>
          <p:cNvPr id="5" name="Right Brace 4"/>
          <p:cNvSpPr/>
          <p:nvPr/>
        </p:nvSpPr>
        <p:spPr>
          <a:xfrm>
            <a:off x="4286250" y="2590800"/>
            <a:ext cx="285750" cy="49530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 sz="1350"/>
          </a:p>
        </p:txBody>
      </p:sp>
      <p:sp>
        <p:nvSpPr>
          <p:cNvPr id="6" name="Rectangle 5"/>
          <p:cNvSpPr/>
          <p:nvPr/>
        </p:nvSpPr>
        <p:spPr>
          <a:xfrm>
            <a:off x="4678686" y="3470702"/>
            <a:ext cx="181972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100" dirty="0"/>
              <a:t>Legally blind</a:t>
            </a:r>
            <a:endParaRPr lang="th-TH" sz="2100" dirty="0"/>
          </a:p>
        </p:txBody>
      </p:sp>
      <p:sp>
        <p:nvSpPr>
          <p:cNvPr id="7" name="Right Brace 6"/>
          <p:cNvSpPr/>
          <p:nvPr/>
        </p:nvSpPr>
        <p:spPr>
          <a:xfrm>
            <a:off x="4286250" y="3381621"/>
            <a:ext cx="285750" cy="504579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 sz="1350"/>
          </a:p>
        </p:txBody>
      </p:sp>
    </p:spTree>
    <p:extLst>
      <p:ext uri="{BB962C8B-B14F-4D97-AF65-F5344CB8AC3E}">
        <p14:creationId xmlns:p14="http://schemas.microsoft.com/office/powerpoint/2010/main" val="352834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CSME(ETDRS) type 2 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Picture 4" descr="Fig V-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295400"/>
            <a:ext cx="8382000" cy="5334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815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CSME(ETDRS) type 3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Picture 4" descr="Fig V-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1654" y="1295400"/>
            <a:ext cx="8431346" cy="535313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57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1137"/>
            <a:ext cx="6172200" cy="857250"/>
          </a:xfrm>
        </p:spPr>
        <p:txBody>
          <a:bodyPr/>
          <a:lstStyle/>
          <a:p>
            <a:r>
              <a:rPr lang="en-US" dirty="0"/>
              <a:t>DME</a:t>
            </a:r>
            <a:endParaRPr lang="th-T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610" y="1320403"/>
            <a:ext cx="3030141" cy="479822"/>
          </a:xfrm>
        </p:spPr>
        <p:txBody>
          <a:bodyPr>
            <a:noAutofit/>
          </a:bodyPr>
          <a:lstStyle/>
          <a:p>
            <a:r>
              <a:rPr lang="en-US" sz="2700" dirty="0"/>
              <a:t>Focal</a:t>
            </a:r>
            <a:endParaRPr lang="th-TH" sz="27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8909" y="2044303"/>
            <a:ext cx="3030141" cy="940594"/>
          </a:xfrm>
        </p:spPr>
        <p:txBody>
          <a:bodyPr/>
          <a:lstStyle/>
          <a:p>
            <a:pPr lvl="0"/>
            <a:r>
              <a:rPr lang="en-US" dirty="0"/>
              <a:t>Focal leakage of </a:t>
            </a:r>
            <a:r>
              <a:rPr lang="en-US" dirty="0" smtClean="0"/>
              <a:t>MA</a:t>
            </a:r>
            <a:endParaRPr lang="en-US" dirty="0"/>
          </a:p>
          <a:p>
            <a:pPr lvl="0"/>
            <a:r>
              <a:rPr lang="en-US" dirty="0" err="1" smtClean="0"/>
              <a:t>Circinate</a:t>
            </a:r>
            <a:r>
              <a:rPr lang="en-US" dirty="0" smtClean="0"/>
              <a:t> </a:t>
            </a:r>
            <a:r>
              <a:rPr lang="en-US" dirty="0"/>
              <a:t>rings of </a:t>
            </a:r>
            <a:r>
              <a:rPr lang="en-US" dirty="0" smtClean="0"/>
              <a:t>HE</a:t>
            </a:r>
            <a:endParaRPr lang="th-TH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224" y="3531105"/>
            <a:ext cx="3031331" cy="479822"/>
          </a:xfrm>
        </p:spPr>
        <p:txBody>
          <a:bodyPr>
            <a:noAutofit/>
          </a:bodyPr>
          <a:lstStyle/>
          <a:p>
            <a:r>
              <a:rPr lang="en-US" sz="2700" dirty="0"/>
              <a:t>Diffuse</a:t>
            </a:r>
            <a:endParaRPr lang="th-TH" sz="27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98909" y="4155529"/>
            <a:ext cx="2706291" cy="1330870"/>
          </a:xfrm>
        </p:spPr>
        <p:txBody>
          <a:bodyPr>
            <a:normAutofit fontScale="92500"/>
          </a:bodyPr>
          <a:lstStyle/>
          <a:p>
            <a:pPr lvl="0"/>
            <a:r>
              <a:rPr lang="en-US" dirty="0" err="1" smtClean="0"/>
              <a:t>Intraretinal</a:t>
            </a:r>
            <a:r>
              <a:rPr lang="en-US" dirty="0" smtClean="0"/>
              <a:t> </a:t>
            </a:r>
            <a:r>
              <a:rPr lang="en-US" dirty="0"/>
              <a:t>leakage from a dilated retinal capillary bed </a:t>
            </a:r>
          </a:p>
          <a:p>
            <a:pPr lvl="0"/>
            <a:r>
              <a:rPr lang="en-US" dirty="0" smtClean="0"/>
              <a:t>CME</a:t>
            </a:r>
            <a:endParaRPr lang="th-TH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1" y="1325481"/>
            <a:ext cx="5324978" cy="2061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567694"/>
            <a:ext cx="5530400" cy="2071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8808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Risk factor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360" y="1486258"/>
            <a:ext cx="7692640" cy="4206955"/>
          </a:xfrm>
        </p:spPr>
        <p:txBody>
          <a:bodyPr/>
          <a:lstStyle/>
          <a:p>
            <a:r>
              <a:rPr lang="en-US" dirty="0" smtClean="0"/>
              <a:t>Elevated DBP</a:t>
            </a:r>
          </a:p>
          <a:p>
            <a:r>
              <a:rPr lang="en-US" dirty="0" err="1" smtClean="0"/>
              <a:t>Hyperlipidemia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Microalbuminuria</a:t>
            </a:r>
            <a:endParaRPr lang="en-US" dirty="0" smtClean="0"/>
          </a:p>
          <a:p>
            <a:r>
              <a:rPr lang="en-US" dirty="0" smtClean="0"/>
              <a:t>Nephropathy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4089794" y="1531777"/>
            <a:ext cx="548282" cy="750099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ight Brace 4"/>
          <p:cNvSpPr/>
          <p:nvPr/>
        </p:nvSpPr>
        <p:spPr>
          <a:xfrm>
            <a:off x="4089794" y="2850982"/>
            <a:ext cx="482207" cy="642942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4964889" y="1665065"/>
            <a:ext cx="192882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rgbClr val="FFFF00"/>
                </a:solidFill>
              </a:rPr>
              <a:t>Significant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91470" y="2888861"/>
            <a:ext cx="2464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Not significant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71604" y="4875620"/>
            <a:ext cx="594721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err="1"/>
              <a:t>Aroca</a:t>
            </a:r>
            <a:r>
              <a:rPr lang="en-US" sz="900" dirty="0"/>
              <a:t> PR, </a:t>
            </a:r>
            <a:r>
              <a:rPr lang="en-US" sz="900" dirty="0" err="1"/>
              <a:t>Salvat</a:t>
            </a:r>
            <a:r>
              <a:rPr lang="en-US" sz="900" dirty="0"/>
              <a:t> M, Fernandez J, Mendez I. Risk factors for diffuse and focal macular edema. J Diabetes Complications. 2004;18(4):211—5</a:t>
            </a:r>
          </a:p>
          <a:p>
            <a:r>
              <a:rPr lang="en-US" sz="900" dirty="0" err="1"/>
              <a:t>Miljanovic</a:t>
            </a:r>
            <a:r>
              <a:rPr lang="en-US" sz="900" dirty="0"/>
              <a:t> B, Glynn RJ, Nathan DM, et al. A </a:t>
            </a:r>
            <a:r>
              <a:rPr lang="en-US" sz="900" dirty="0" err="1"/>
              <a:t>prospectivestudy</a:t>
            </a:r>
            <a:r>
              <a:rPr lang="en-US" sz="900" dirty="0"/>
              <a:t> of serum lipids and risk of diabetic macular edema in </a:t>
            </a:r>
            <a:r>
              <a:rPr lang="pt-BR" sz="900" dirty="0"/>
              <a:t>type 1 diabetes. Diabetes. 2004;53(11):2883--92</a:t>
            </a:r>
            <a:endParaRPr lang="en-US" sz="900" dirty="0"/>
          </a:p>
          <a:p>
            <a:endParaRPr lang="en-US" sz="1050" dirty="0"/>
          </a:p>
          <a:p>
            <a:endParaRPr lang="en-US" sz="1050" dirty="0"/>
          </a:p>
        </p:txBody>
      </p:sp>
      <p:sp>
        <p:nvSpPr>
          <p:cNvPr id="17" name="Rounded Rectangle 16"/>
          <p:cNvSpPr/>
          <p:nvPr/>
        </p:nvSpPr>
        <p:spPr>
          <a:xfrm>
            <a:off x="1776387" y="4063030"/>
            <a:ext cx="5518586" cy="375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Recommend to control all</a:t>
            </a:r>
          </a:p>
        </p:txBody>
      </p:sp>
    </p:spTree>
    <p:extLst>
      <p:ext uri="{BB962C8B-B14F-4D97-AF65-F5344CB8AC3E}">
        <p14:creationId xmlns:p14="http://schemas.microsoft.com/office/powerpoint/2010/main" val="376484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457200"/>
            <a:ext cx="6172367" cy="857250"/>
          </a:xfrm>
        </p:spPr>
        <p:txBody>
          <a:bodyPr vert="horz" lIns="66672" tIns="38099" rIns="66672" bIns="38099" rtlCol="0" anchor="t">
            <a:noAutofit/>
          </a:bodyPr>
          <a:lstStyle/>
          <a:p>
            <a:pPr defTabSz="685609"/>
            <a:r>
              <a:rPr lang="en-US" b="1" dirty="0">
                <a:latin typeface="Helvetica" charset="0"/>
                <a:ea typeface="Helvetica" charset="0"/>
                <a:cs typeface="Helvetica" charset="0"/>
                <a:sym typeface="Helvetica" charset="0"/>
              </a:rPr>
              <a:t>P</a:t>
            </a:r>
            <a:r>
              <a:rPr lang="th-TH" b="1" dirty="0" smtClean="0">
                <a:latin typeface="Helvetica" charset="0"/>
                <a:ea typeface="Helvetica" charset="0"/>
                <a:cs typeface="Helvetica" charset="0"/>
                <a:sym typeface="Helvetica" charset="0"/>
              </a:rPr>
              <a:t>athophysiology</a:t>
            </a:r>
            <a:endParaRPr lang="th-TH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447800"/>
            <a:ext cx="7239000" cy="4514850"/>
          </a:xfrm>
        </p:spPr>
        <p:txBody>
          <a:bodyPr vert="horz" lIns="66672" tIns="38099" rIns="66672" bIns="38099" rtlCol="0" anchor="t">
            <a:normAutofit/>
          </a:bodyPr>
          <a:lstStyle/>
          <a:p>
            <a:pPr marL="222677" indent="-222677" defTabSz="685609">
              <a:lnSpc>
                <a:spcPct val="90000"/>
              </a:lnSpc>
              <a:spcBef>
                <a:spcPts val="369"/>
              </a:spcBef>
              <a:buClr>
                <a:srgbClr val="B2B2B2"/>
              </a:buClr>
              <a:buFont typeface="ArialMT" charset="0"/>
              <a:buChar char="•"/>
            </a:pPr>
            <a:r>
              <a:rPr lang="th-TH" sz="2025" dirty="0">
                <a:ea typeface="Helvetica" charset="0"/>
                <a:cs typeface="Helvetica" charset="0"/>
                <a:sym typeface="Helvetica" charset="0"/>
              </a:rPr>
              <a:t>Blood retinal barrie</a:t>
            </a:r>
            <a:r>
              <a:rPr lang="en-US" sz="2025" dirty="0">
                <a:ea typeface="Helvetica" charset="0"/>
                <a:cs typeface="Helvetica" charset="0"/>
                <a:sym typeface="Helvetica" charset="0"/>
              </a:rPr>
              <a:t>r</a:t>
            </a:r>
          </a:p>
          <a:p>
            <a:pPr marL="300038" lvl="1" indent="0" defTabSz="685609">
              <a:lnSpc>
                <a:spcPct val="90000"/>
              </a:lnSpc>
              <a:spcBef>
                <a:spcPts val="369"/>
              </a:spcBef>
              <a:buClr>
                <a:srgbClr val="B2B2B2"/>
              </a:buClr>
              <a:buNone/>
            </a:pPr>
            <a:r>
              <a:rPr lang="th-TH" sz="1725" dirty="0">
                <a:ea typeface="Helvetica" charset="0"/>
                <a:cs typeface="Helvetica" charset="0"/>
                <a:sym typeface="Helvetica" charset="0"/>
              </a:rPr>
              <a:t>	</a:t>
            </a:r>
          </a:p>
          <a:p>
            <a:pPr marL="222677" indent="-222677" defTabSz="685609">
              <a:lnSpc>
                <a:spcPct val="90000"/>
              </a:lnSpc>
              <a:spcBef>
                <a:spcPts val="369"/>
              </a:spcBef>
              <a:buClr>
                <a:srgbClr val="CC0099"/>
              </a:buClr>
              <a:buFont typeface="ArialMT" charset="0"/>
              <a:buChar char="•"/>
            </a:pPr>
            <a:r>
              <a:rPr lang="th-TH" sz="2025" dirty="0">
                <a:ea typeface="Helvetica" charset="0"/>
                <a:cs typeface="Helvetica" charset="0"/>
                <a:sym typeface="Helvetica" charset="0"/>
              </a:rPr>
              <a:t>Vasoactive factors </a:t>
            </a:r>
            <a:r>
              <a:rPr lang="th-TH" sz="1725" dirty="0">
                <a:ea typeface="Helvetica" charset="0"/>
                <a:cs typeface="Helvetica" charset="0"/>
                <a:sym typeface="Helvetica" charset="0"/>
              </a:rPr>
              <a:t>(</a:t>
            </a:r>
            <a:r>
              <a:rPr lang="th-TH" sz="1725" dirty="0">
                <a:ea typeface="Symbol" pitchFamily="18" charset="2"/>
                <a:cs typeface="Symbol" pitchFamily="18" charset="2"/>
                <a:sym typeface="Symbol" pitchFamily="18" charset="2"/>
              </a:rPr>
              <a:t></a:t>
            </a:r>
            <a:r>
              <a:rPr lang="th-TH" sz="1725" dirty="0">
                <a:ea typeface="Helvetica" charset="0"/>
                <a:cs typeface="Helvetica" charset="0"/>
                <a:sym typeface="Helvetica" charset="0"/>
              </a:rPr>
              <a:t> advance glycation end products)</a:t>
            </a:r>
          </a:p>
          <a:p>
            <a:pPr marL="422750" lvl="1" indent="-181658" defTabSz="685609">
              <a:lnSpc>
                <a:spcPct val="90000"/>
              </a:lnSpc>
              <a:spcBef>
                <a:spcPts val="316"/>
              </a:spcBef>
              <a:buClr>
                <a:srgbClr val="CC0099"/>
              </a:buClr>
              <a:buFont typeface="ArialMT" charset="0"/>
              <a:buChar char="–"/>
            </a:pPr>
            <a:r>
              <a:rPr lang="th-TH" sz="1725" dirty="0">
                <a:ea typeface="Symbol" pitchFamily="18" charset="2"/>
                <a:cs typeface="Symbol" pitchFamily="18" charset="2"/>
                <a:sym typeface="Symbol" pitchFamily="18" charset="2"/>
              </a:rPr>
              <a:t> </a:t>
            </a:r>
            <a:r>
              <a:rPr lang="th-TH" sz="1725" dirty="0">
                <a:ea typeface="Helvetica" charset="0"/>
                <a:cs typeface="Helvetica" charset="0"/>
                <a:sym typeface="Helvetica" charset="0"/>
              </a:rPr>
              <a:t>VEGF-A </a:t>
            </a:r>
            <a:r>
              <a:rPr lang="th-TH" dirty="0">
                <a:ea typeface="Helvetica" charset="0"/>
                <a:cs typeface="Helvetica" charset="0"/>
                <a:sym typeface="Helvetica" charset="0"/>
              </a:rPr>
              <a:t>(Muller cell)</a:t>
            </a:r>
            <a:r>
              <a:rPr lang="th-TH" sz="1725" dirty="0">
                <a:ea typeface="Helvetica" charset="0"/>
                <a:cs typeface="Helvetica" charset="0"/>
                <a:sym typeface="Helvetica" charset="0"/>
              </a:rPr>
              <a:t> :</a:t>
            </a:r>
            <a:r>
              <a:rPr lang="th-TH" sz="1500" dirty="0">
                <a:ea typeface="Symbol" pitchFamily="18" charset="2"/>
                <a:cs typeface="Symbol" pitchFamily="18" charset="2"/>
                <a:sym typeface="Symbol" pitchFamily="18" charset="2"/>
              </a:rPr>
              <a:t> </a:t>
            </a:r>
            <a:r>
              <a:rPr lang="th-TH" sz="1500" dirty="0">
                <a:ea typeface="Helvetica" charset="0"/>
                <a:cs typeface="Helvetica" charset="0"/>
                <a:sym typeface="Helvetica" charset="0"/>
              </a:rPr>
              <a:t> Permeability</a:t>
            </a:r>
          </a:p>
          <a:p>
            <a:pPr marL="422750" lvl="1" indent="-181658" defTabSz="685609">
              <a:lnSpc>
                <a:spcPct val="90000"/>
              </a:lnSpc>
              <a:spcBef>
                <a:spcPts val="316"/>
              </a:spcBef>
              <a:buClr>
                <a:srgbClr val="CC0099"/>
              </a:buClr>
              <a:buFont typeface="ArialMT" charset="0"/>
              <a:buChar char="–"/>
            </a:pPr>
            <a:r>
              <a:rPr lang="th-TH" sz="1725" dirty="0">
                <a:ea typeface="Symbol" pitchFamily="18" charset="2"/>
                <a:cs typeface="Symbol" pitchFamily="18" charset="2"/>
                <a:sym typeface="Symbol" pitchFamily="18" charset="2"/>
              </a:rPr>
              <a:t></a:t>
            </a:r>
            <a:r>
              <a:rPr lang="th-TH" sz="1725" dirty="0">
                <a:ea typeface="Helvetica" charset="0"/>
                <a:cs typeface="Helvetica" charset="0"/>
                <a:sym typeface="Helvetica" charset="0"/>
              </a:rPr>
              <a:t> Protein kinase C </a:t>
            </a:r>
            <a:r>
              <a:rPr lang="th-TH" dirty="0">
                <a:ea typeface="Helvetica" charset="0"/>
                <a:cs typeface="Helvetica" charset="0"/>
                <a:sym typeface="Helvetica" charset="0"/>
              </a:rPr>
              <a:t>(β</a:t>
            </a:r>
            <a:r>
              <a:rPr lang="th-TH" baseline="-19000" dirty="0">
                <a:ea typeface="Helvetica" charset="0"/>
                <a:cs typeface="Helvetica" charset="0"/>
                <a:sym typeface="Helvetica" charset="0"/>
              </a:rPr>
              <a:t>2</a:t>
            </a:r>
            <a:r>
              <a:rPr lang="th-TH" dirty="0">
                <a:ea typeface="Helvetica" charset="0"/>
                <a:cs typeface="Helvetica" charset="0"/>
                <a:sym typeface="Helvetica" charset="0"/>
              </a:rPr>
              <a:t> isoform</a:t>
            </a:r>
            <a:r>
              <a:rPr lang="th-TH" dirty="0">
                <a:ea typeface="ヒラギノ角ゴ ProN W6" charset="0"/>
                <a:cs typeface="ヒラギノ角ゴ ProN W6" charset="0"/>
                <a:sym typeface="ヒラギノ角ゴ ProN W6" charset="0"/>
              </a:rPr>
              <a:t>)</a:t>
            </a:r>
            <a:r>
              <a:rPr lang="th-TH" sz="1725" dirty="0">
                <a:ea typeface="ヒラギノ角ゴ ProN W6" charset="0"/>
                <a:cs typeface="ヒラギノ角ゴ ProN W6" charset="0"/>
                <a:sym typeface="ヒラギノ角ゴ ProN W6" charset="0"/>
              </a:rPr>
              <a:t> : </a:t>
            </a:r>
            <a:r>
              <a:rPr lang="th-TH" sz="1500" dirty="0">
                <a:ea typeface="Helvetica" charset="0"/>
                <a:cs typeface="Helvetica" charset="0"/>
                <a:sym typeface="Helvetica" charset="0"/>
              </a:rPr>
              <a:t>Vasoconstrict ,</a:t>
            </a:r>
            <a:r>
              <a:rPr lang="th-TH" sz="1500" dirty="0">
                <a:ea typeface="Symbol" pitchFamily="18" charset="2"/>
                <a:cs typeface="Symbol" pitchFamily="18" charset="2"/>
                <a:sym typeface="Symbol" pitchFamily="18" charset="2"/>
              </a:rPr>
              <a:t> </a:t>
            </a:r>
            <a:r>
              <a:rPr lang="th-TH" sz="1500" dirty="0">
                <a:ea typeface="Helvetica" charset="0"/>
                <a:cs typeface="Helvetica" charset="0"/>
                <a:sym typeface="Helvetica" charset="0"/>
              </a:rPr>
              <a:t> Permeability</a:t>
            </a:r>
          </a:p>
          <a:p>
            <a:pPr marL="422750" lvl="1" indent="-181658" defTabSz="685609">
              <a:lnSpc>
                <a:spcPct val="90000"/>
              </a:lnSpc>
              <a:spcBef>
                <a:spcPts val="316"/>
              </a:spcBef>
              <a:buClr>
                <a:srgbClr val="CC0099"/>
              </a:buClr>
              <a:buFont typeface="ArialMT" charset="0"/>
              <a:buChar char="–"/>
            </a:pPr>
            <a:r>
              <a:rPr lang="th-TH" sz="1725" dirty="0">
                <a:ea typeface="Symbol" pitchFamily="18" charset="2"/>
                <a:cs typeface="Symbol" pitchFamily="18" charset="2"/>
                <a:sym typeface="Symbol" pitchFamily="18" charset="2"/>
              </a:rPr>
              <a:t></a:t>
            </a:r>
            <a:r>
              <a:rPr lang="th-TH" sz="1725" dirty="0">
                <a:ea typeface="Helvetica" charset="0"/>
                <a:cs typeface="Helvetica" charset="0"/>
                <a:sym typeface="Helvetica" charset="0"/>
              </a:rPr>
              <a:t> Histamine : </a:t>
            </a:r>
            <a:r>
              <a:rPr lang="th-TH" sz="1500" dirty="0">
                <a:ea typeface="Symbol" pitchFamily="18" charset="2"/>
                <a:cs typeface="Symbol" pitchFamily="18" charset="2"/>
                <a:sym typeface="Symbol" pitchFamily="18" charset="2"/>
              </a:rPr>
              <a:t></a:t>
            </a:r>
            <a:r>
              <a:rPr lang="th-TH" sz="1500" dirty="0">
                <a:ea typeface="Helvetica" charset="0"/>
                <a:cs typeface="Helvetica" charset="0"/>
                <a:sym typeface="Helvetica" charset="0"/>
              </a:rPr>
              <a:t> Permeability</a:t>
            </a:r>
          </a:p>
          <a:p>
            <a:pPr marL="422750" lvl="1" indent="-181658" defTabSz="685609">
              <a:lnSpc>
                <a:spcPct val="90000"/>
              </a:lnSpc>
              <a:spcBef>
                <a:spcPts val="316"/>
              </a:spcBef>
              <a:buClr>
                <a:srgbClr val="CC0099"/>
              </a:buClr>
              <a:buFont typeface="ArialMT" charset="0"/>
              <a:buChar char="–"/>
            </a:pPr>
            <a:r>
              <a:rPr lang="th-TH" sz="1725" dirty="0">
                <a:ea typeface="Symbol" pitchFamily="18" charset="2"/>
                <a:cs typeface="Symbol" pitchFamily="18" charset="2"/>
                <a:sym typeface="Symbol" pitchFamily="18" charset="2"/>
              </a:rPr>
              <a:t></a:t>
            </a:r>
            <a:r>
              <a:rPr lang="th-TH" sz="1725" dirty="0">
                <a:ea typeface="Helvetica" charset="0"/>
                <a:cs typeface="Helvetica" charset="0"/>
                <a:sym typeface="Helvetica" charset="0"/>
              </a:rPr>
              <a:t> Angiotensin II </a:t>
            </a:r>
            <a:r>
              <a:rPr lang="th-TH" dirty="0">
                <a:ea typeface="Helvetica" charset="0"/>
                <a:cs typeface="Helvetica" charset="0"/>
                <a:sym typeface="Helvetica" charset="0"/>
              </a:rPr>
              <a:t>(vitreous)</a:t>
            </a:r>
            <a:r>
              <a:rPr lang="th-TH" sz="1725" dirty="0">
                <a:ea typeface="Helvetica" charset="0"/>
                <a:cs typeface="Helvetica" charset="0"/>
                <a:sym typeface="Helvetica" charset="0"/>
              </a:rPr>
              <a:t> : </a:t>
            </a:r>
            <a:r>
              <a:rPr lang="th-TH" sz="1500" dirty="0">
                <a:ea typeface="Helvetica" charset="0"/>
                <a:cs typeface="Helvetica" charset="0"/>
                <a:sym typeface="Helvetica" charset="0"/>
              </a:rPr>
              <a:t>Vasoconstrict , </a:t>
            </a:r>
            <a:r>
              <a:rPr lang="th-TH" sz="1725" dirty="0">
                <a:ea typeface="Symbol" pitchFamily="18" charset="2"/>
                <a:cs typeface="Symbol" pitchFamily="18" charset="2"/>
                <a:sym typeface="Symbol" pitchFamily="18" charset="2"/>
              </a:rPr>
              <a:t> </a:t>
            </a:r>
            <a:r>
              <a:rPr lang="th-TH" sz="1500" dirty="0">
                <a:ea typeface="Helvetica" charset="0"/>
                <a:cs typeface="Helvetica" charset="0"/>
                <a:sym typeface="Helvetica" charset="0"/>
              </a:rPr>
              <a:t>VEGF</a:t>
            </a:r>
          </a:p>
          <a:p>
            <a:pPr marL="422750" lvl="1" indent="-181658" defTabSz="685609">
              <a:lnSpc>
                <a:spcPct val="90000"/>
              </a:lnSpc>
              <a:spcBef>
                <a:spcPts val="316"/>
              </a:spcBef>
              <a:buClr>
                <a:srgbClr val="CC0099"/>
              </a:buClr>
              <a:buFont typeface="ArialMT" charset="0"/>
              <a:buChar char="–"/>
            </a:pPr>
            <a:r>
              <a:rPr lang="th-TH" sz="1725" dirty="0">
                <a:ea typeface="Symbol" pitchFamily="18" charset="2"/>
                <a:cs typeface="Symbol" pitchFamily="18" charset="2"/>
                <a:sym typeface="Symbol" pitchFamily="18" charset="2"/>
              </a:rPr>
              <a:t></a:t>
            </a:r>
            <a:r>
              <a:rPr lang="th-TH" sz="1725" dirty="0">
                <a:ea typeface="Helvetica" charset="0"/>
                <a:cs typeface="Helvetica" charset="0"/>
                <a:sym typeface="Helvetica" charset="0"/>
              </a:rPr>
              <a:t> Matrix metallproteinase : R</a:t>
            </a:r>
            <a:r>
              <a:rPr lang="th-TH" sz="1500" dirty="0">
                <a:ea typeface="Helvetica" charset="0"/>
                <a:cs typeface="Helvetica" charset="0"/>
                <a:sym typeface="Helvetica" charset="0"/>
              </a:rPr>
              <a:t>emodeling ECM ,</a:t>
            </a:r>
            <a:r>
              <a:rPr lang="th-TH" sz="1500" dirty="0">
                <a:ea typeface="Symbol" pitchFamily="18" charset="2"/>
                <a:cs typeface="Symbol" pitchFamily="18" charset="2"/>
                <a:sym typeface="Symbol" pitchFamily="18" charset="2"/>
              </a:rPr>
              <a:t> </a:t>
            </a:r>
            <a:r>
              <a:rPr lang="th-TH" sz="1500" dirty="0">
                <a:ea typeface="Helvetica" charset="0"/>
                <a:cs typeface="Helvetica" charset="0"/>
                <a:sym typeface="Helvetica" charset="0"/>
              </a:rPr>
              <a:t> Permeability</a:t>
            </a:r>
          </a:p>
          <a:p>
            <a:pPr marL="422750" lvl="1" indent="-181658" defTabSz="685609">
              <a:lnSpc>
                <a:spcPct val="90000"/>
              </a:lnSpc>
              <a:spcBef>
                <a:spcPts val="316"/>
              </a:spcBef>
              <a:buClr>
                <a:srgbClr val="CC0099"/>
              </a:buClr>
              <a:buFont typeface="ArialMT" charset="0"/>
              <a:buChar char="–"/>
            </a:pPr>
            <a:r>
              <a:rPr lang="th-TH" sz="1725" dirty="0">
                <a:ea typeface="Symbol" pitchFamily="18" charset="2"/>
                <a:cs typeface="Symbol" pitchFamily="18" charset="2"/>
                <a:sym typeface="Symbol" pitchFamily="18" charset="2"/>
              </a:rPr>
              <a:t></a:t>
            </a:r>
            <a:r>
              <a:rPr lang="th-TH" sz="1725" dirty="0">
                <a:ea typeface="Helvetica" charset="0"/>
                <a:cs typeface="Helvetica" charset="0"/>
                <a:sym typeface="Helvetica" charset="0"/>
              </a:rPr>
              <a:t> Basic fibroblast growth factor </a:t>
            </a:r>
            <a:r>
              <a:rPr lang="th-TH" dirty="0">
                <a:ea typeface="Helvetica" charset="0"/>
                <a:cs typeface="Helvetica" charset="0"/>
                <a:sym typeface="Helvetica" charset="0"/>
              </a:rPr>
              <a:t>(b-FGF)</a:t>
            </a:r>
            <a:r>
              <a:rPr lang="th-TH" sz="1725" dirty="0">
                <a:ea typeface="Helvetica" charset="0"/>
                <a:cs typeface="Helvetica" charset="0"/>
                <a:sym typeface="Helvetica" charset="0"/>
              </a:rPr>
              <a:t> : </a:t>
            </a:r>
            <a:r>
              <a:rPr lang="th-TH" sz="1500" dirty="0">
                <a:ea typeface="Helvetica" charset="0"/>
                <a:cs typeface="Helvetica" charset="0"/>
                <a:sym typeface="Helvetica" charset="0"/>
              </a:rPr>
              <a:t>Angiogenesis</a:t>
            </a:r>
          </a:p>
          <a:p>
            <a:pPr marL="422750" lvl="1" indent="-181658" defTabSz="685609">
              <a:lnSpc>
                <a:spcPct val="90000"/>
              </a:lnSpc>
              <a:spcBef>
                <a:spcPts val="316"/>
              </a:spcBef>
              <a:buClr>
                <a:srgbClr val="009999"/>
              </a:buClr>
              <a:buFont typeface="ArialMT" charset="0"/>
              <a:buChar char="–"/>
            </a:pPr>
            <a:r>
              <a:rPr lang="th-TH" sz="1725" dirty="0">
                <a:cs typeface="Arial" pitchFamily="34" charset="0"/>
                <a:sym typeface="Arial" pitchFamily="34" charset="0"/>
              </a:rPr>
              <a:t>↓ </a:t>
            </a:r>
            <a:r>
              <a:rPr lang="th-TH" sz="1725" dirty="0">
                <a:ea typeface="Helvetica" charset="0"/>
                <a:cs typeface="Helvetica" charset="0"/>
                <a:sym typeface="Helvetica" charset="0"/>
              </a:rPr>
              <a:t>Pigment epithelial derived factor </a:t>
            </a:r>
            <a:r>
              <a:rPr lang="th-TH" dirty="0">
                <a:ea typeface="Helvetica" charset="0"/>
                <a:cs typeface="Helvetica" charset="0"/>
                <a:sym typeface="Helvetica" charset="0"/>
              </a:rPr>
              <a:t>(PEDF)</a:t>
            </a:r>
            <a:r>
              <a:rPr lang="th-TH" sz="1725" dirty="0">
                <a:ea typeface="Helvetica" charset="0"/>
                <a:cs typeface="Helvetica" charset="0"/>
                <a:sym typeface="Helvetica" charset="0"/>
              </a:rPr>
              <a:t> : </a:t>
            </a:r>
            <a:r>
              <a:rPr lang="th-TH" sz="1500" dirty="0">
                <a:ea typeface="Helvetica" charset="0"/>
                <a:cs typeface="Helvetica" charset="0"/>
                <a:sym typeface="Helvetica" charset="0"/>
              </a:rPr>
              <a:t>Maintain BRB</a:t>
            </a:r>
          </a:p>
          <a:p>
            <a:pPr marL="422750" lvl="1" indent="-181658" defTabSz="685609">
              <a:lnSpc>
                <a:spcPct val="90000"/>
              </a:lnSpc>
              <a:spcBef>
                <a:spcPts val="316"/>
              </a:spcBef>
              <a:buClr>
                <a:srgbClr val="009999"/>
              </a:buClr>
              <a:buFont typeface="ArialMT" charset="0"/>
              <a:buChar char="–"/>
            </a:pPr>
            <a:r>
              <a:rPr lang="th-TH" sz="1725" dirty="0">
                <a:cs typeface="Arial" pitchFamily="34" charset="0"/>
                <a:sym typeface="Arial" pitchFamily="34" charset="0"/>
              </a:rPr>
              <a:t>↓ </a:t>
            </a:r>
            <a:r>
              <a:rPr lang="th-TH" sz="1725" dirty="0">
                <a:ea typeface="Helvetica" charset="0"/>
                <a:cs typeface="Helvetica" charset="0"/>
                <a:sym typeface="Helvetica" charset="0"/>
              </a:rPr>
              <a:t>Platelet derived growth factor </a:t>
            </a:r>
            <a:r>
              <a:rPr lang="th-TH" dirty="0">
                <a:ea typeface="Helvetica" charset="0"/>
                <a:cs typeface="Helvetica" charset="0"/>
                <a:sym typeface="Helvetica" charset="0"/>
              </a:rPr>
              <a:t>(PDGF)</a:t>
            </a:r>
            <a:r>
              <a:rPr lang="th-TH" sz="1725" dirty="0">
                <a:ea typeface="Helvetica" charset="0"/>
                <a:cs typeface="Helvetica" charset="0"/>
                <a:sym typeface="Helvetica" charset="0"/>
              </a:rPr>
              <a:t> : </a:t>
            </a:r>
            <a:r>
              <a:rPr lang="th-TH" sz="1500" dirty="0">
                <a:ea typeface="Helvetica" charset="0"/>
                <a:cs typeface="Helvetica" charset="0"/>
                <a:sym typeface="Helvetica" charset="0"/>
              </a:rPr>
              <a:t>Inh. angiogenesis</a:t>
            </a:r>
          </a:p>
          <a:p>
            <a:pPr marL="422750" lvl="1" indent="-181658" defTabSz="685609">
              <a:lnSpc>
                <a:spcPct val="90000"/>
              </a:lnSpc>
              <a:spcBef>
                <a:spcPts val="316"/>
              </a:spcBef>
              <a:buClr>
                <a:srgbClr val="009999"/>
              </a:buClr>
              <a:buFont typeface="ArialMT" charset="0"/>
              <a:buChar char="–"/>
            </a:pPr>
            <a:endParaRPr lang="th-TH" sz="1500" dirty="0">
              <a:ea typeface="Helvetica" charset="0"/>
              <a:cs typeface="Helvetica" charset="0"/>
              <a:sym typeface="Helvetica" charset="0"/>
            </a:endParaRPr>
          </a:p>
          <a:p>
            <a:pPr marL="222677" indent="-222677" defTabSz="685609">
              <a:lnSpc>
                <a:spcPct val="90000"/>
              </a:lnSpc>
              <a:spcBef>
                <a:spcPts val="369"/>
              </a:spcBef>
              <a:buClr>
                <a:srgbClr val="B2B2B2"/>
              </a:buClr>
              <a:buFont typeface="ArialMT" charset="0"/>
              <a:buChar char="•"/>
            </a:pPr>
            <a:r>
              <a:rPr lang="th-TH" sz="2025" dirty="0">
                <a:ea typeface="Helvetica" charset="0"/>
                <a:cs typeface="Helvetica" charset="0"/>
                <a:sym typeface="Helvetica" charset="0"/>
              </a:rPr>
              <a:t>Vitreoretinal inferface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25090517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Diagnosis with Imaging Modalities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Fluorescein angiogram</a:t>
            </a:r>
          </a:p>
          <a:p>
            <a:r>
              <a:rPr lang="en-US" dirty="0" smtClean="0"/>
              <a:t>Optical coherence tomography</a:t>
            </a:r>
          </a:p>
          <a:p>
            <a:r>
              <a:rPr lang="en-US" dirty="0" smtClean="0"/>
              <a:t>Retinal thickness </a:t>
            </a:r>
            <a:r>
              <a:rPr lang="en-US" dirty="0" err="1" smtClean="0"/>
              <a:t>analyser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71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Grp="1" noChangeArrowheads="1"/>
          </p:cNvSpPr>
          <p:nvPr>
            <p:ph type="title"/>
          </p:nvPr>
        </p:nvSpPr>
        <p:spPr/>
        <p:txBody>
          <a:bodyPr vert="horz" lIns="66672" tIns="38099" rIns="66672" bIns="38099" rtlCol="0" anchor="t">
            <a:noAutofit/>
          </a:bodyPr>
          <a:lstStyle/>
          <a:p>
            <a:pPr defTabSz="685609"/>
            <a:endParaRPr lang="th-TH"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idx="1"/>
          </p:nvPr>
        </p:nvSpPr>
        <p:spPr/>
        <p:txBody>
          <a:bodyPr vert="horz" lIns="66672" tIns="38099" rIns="66672" bIns="38099" rtlCol="0" anchor="t">
            <a:normAutofit/>
          </a:bodyPr>
          <a:lstStyle/>
          <a:p>
            <a:pPr marL="0" indent="0" defTabSz="685609">
              <a:spcBef>
                <a:spcPts val="369"/>
              </a:spcBef>
            </a:pPr>
            <a:endParaRPr lang="th-TH"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pic>
        <p:nvPicPr>
          <p:cNvPr id="19460" name="Picture 3" descr="image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10" y="381000"/>
            <a:ext cx="8068411" cy="6272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61" name="AutoShape 4"/>
          <p:cNvSpPr>
            <a:spLocks/>
          </p:cNvSpPr>
          <p:nvPr/>
        </p:nvSpPr>
        <p:spPr bwMode="auto">
          <a:xfrm>
            <a:off x="3943294" y="2971075"/>
            <a:ext cx="1199648" cy="397650"/>
          </a:xfrm>
          <a:custGeom>
            <a:avLst/>
            <a:gdLst>
              <a:gd name="T0" fmla="*/ 1137444 w 21600"/>
              <a:gd name="T1" fmla="*/ 377031 h 21600"/>
              <a:gd name="T2" fmla="*/ 1137444 w 21600"/>
              <a:gd name="T3" fmla="*/ 377031 h 21600"/>
              <a:gd name="T4" fmla="*/ 1137444 w 21600"/>
              <a:gd name="T5" fmla="*/ 377031 h 21600"/>
              <a:gd name="T6" fmla="*/ 1137444 w 21600"/>
              <a:gd name="T7" fmla="*/ 377031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6672" tIns="38099" rIns="66672" bIns="38099"/>
          <a:lstStyle/>
          <a:p>
            <a:pPr defTabSz="685609">
              <a:spcBef>
                <a:spcPts val="844"/>
              </a:spcBef>
            </a:pPr>
            <a:r>
              <a:rPr lang="th-TH" sz="2025" b="1">
                <a:solidFill>
                  <a:srgbClr val="CC0099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Focal</a:t>
            </a:r>
            <a:endParaRPr lang="th-TH" sz="1350"/>
          </a:p>
        </p:txBody>
      </p:sp>
      <p:sp>
        <p:nvSpPr>
          <p:cNvPr id="19462" name="AutoShape 5"/>
          <p:cNvSpPr>
            <a:spLocks/>
          </p:cNvSpPr>
          <p:nvPr/>
        </p:nvSpPr>
        <p:spPr bwMode="auto">
          <a:xfrm>
            <a:off x="4000223" y="5610636"/>
            <a:ext cx="1257412" cy="397651"/>
          </a:xfrm>
          <a:custGeom>
            <a:avLst/>
            <a:gdLst>
              <a:gd name="T0" fmla="*/ 1192213 w 21600"/>
              <a:gd name="T1" fmla="*/ 377032 h 21600"/>
              <a:gd name="T2" fmla="*/ 1192213 w 21600"/>
              <a:gd name="T3" fmla="*/ 377032 h 21600"/>
              <a:gd name="T4" fmla="*/ 1192213 w 21600"/>
              <a:gd name="T5" fmla="*/ 377032 h 21600"/>
              <a:gd name="T6" fmla="*/ 1192213 w 21600"/>
              <a:gd name="T7" fmla="*/ 377032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66672" tIns="38099" rIns="66672" bIns="38099"/>
          <a:lstStyle/>
          <a:p>
            <a:pPr defTabSz="685609">
              <a:spcBef>
                <a:spcPts val="844"/>
              </a:spcBef>
            </a:pPr>
            <a:r>
              <a:rPr lang="th-TH" sz="2025" b="1">
                <a:solidFill>
                  <a:srgbClr val="CC0099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Diffuse</a:t>
            </a:r>
            <a:endParaRPr lang="th-TH" sz="1350"/>
          </a:p>
        </p:txBody>
      </p:sp>
    </p:spTree>
    <p:extLst>
      <p:ext uri="{BB962C8B-B14F-4D97-AF65-F5344CB8AC3E}">
        <p14:creationId xmlns:p14="http://schemas.microsoft.com/office/powerpoint/2010/main" val="3014398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43000" y="1219200"/>
            <a:ext cx="6829647" cy="5010391"/>
            <a:chOff x="1266406" y="1239487"/>
            <a:chExt cx="6829647" cy="5010391"/>
          </a:xfrm>
        </p:grpSpPr>
        <p:grpSp>
          <p:nvGrpSpPr>
            <p:cNvPr id="2" name="Group 1"/>
            <p:cNvGrpSpPr/>
            <p:nvPr/>
          </p:nvGrpSpPr>
          <p:grpSpPr>
            <a:xfrm>
              <a:off x="1266406" y="1239487"/>
              <a:ext cx="6829647" cy="4988625"/>
              <a:chOff x="1143000" y="1012126"/>
              <a:chExt cx="6829647" cy="4988625"/>
            </a:xfrm>
          </p:grpSpPr>
          <p:pic>
            <p:nvPicPr>
              <p:cNvPr id="2051" name="Picture 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0443" y="1037684"/>
                <a:ext cx="3411557" cy="250014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1508" name="Picture 3" descr="ME outer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43647" y="1012126"/>
                <a:ext cx="3429000" cy="253658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pic>
            <p:nvPicPr>
              <p:cNvPr id="21509" name="Picture 4" descr="OCT VMT SRF.jp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43000" y="3559598"/>
                <a:ext cx="3429000" cy="24411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21510" name="Picture 5" descr="VMT SRF.jp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5745" y="3765192"/>
              <a:ext cx="3372074" cy="2462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1511" name="AutoShape 6"/>
            <p:cNvSpPr>
              <a:spLocks/>
            </p:cNvSpPr>
            <p:nvPr/>
          </p:nvSpPr>
          <p:spPr bwMode="auto">
            <a:xfrm>
              <a:off x="6400354" y="5830461"/>
              <a:ext cx="1600646" cy="397651"/>
            </a:xfrm>
            <a:custGeom>
              <a:avLst/>
              <a:gdLst>
                <a:gd name="T0" fmla="*/ 1517650 w 21600"/>
                <a:gd name="T1" fmla="*/ 377032 h 21600"/>
                <a:gd name="T2" fmla="*/ 1517650 w 21600"/>
                <a:gd name="T3" fmla="*/ 377032 h 21600"/>
                <a:gd name="T4" fmla="*/ 1517650 w 21600"/>
                <a:gd name="T5" fmla="*/ 377032 h 21600"/>
                <a:gd name="T6" fmla="*/ 1517650 w 21600"/>
                <a:gd name="T7" fmla="*/ 377032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66672" tIns="38099" rIns="66672" bIns="38099"/>
            <a:lstStyle/>
            <a:p>
              <a:pPr defTabSz="685609">
                <a:spcBef>
                  <a:spcPts val="844"/>
                </a:spcBef>
              </a:pPr>
              <a:r>
                <a:rPr lang="en-US" sz="2025" b="1" dirty="0">
                  <a:latin typeface="Helvetica" charset="0"/>
                  <a:sym typeface="Helvetica" charset="0"/>
                </a:rPr>
                <a:t>combine</a:t>
              </a:r>
              <a:endParaRPr lang="th-TH" sz="1350" dirty="0"/>
            </a:p>
          </p:txBody>
        </p:sp>
        <p:sp>
          <p:nvSpPr>
            <p:cNvPr id="21512" name="AutoShape 7"/>
            <p:cNvSpPr>
              <a:spLocks/>
            </p:cNvSpPr>
            <p:nvPr/>
          </p:nvSpPr>
          <p:spPr bwMode="auto">
            <a:xfrm>
              <a:off x="1284821" y="5852227"/>
              <a:ext cx="1600646" cy="397651"/>
            </a:xfrm>
            <a:custGeom>
              <a:avLst/>
              <a:gdLst>
                <a:gd name="T0" fmla="*/ 1517650 w 21600"/>
                <a:gd name="T1" fmla="*/ 377032 h 21600"/>
                <a:gd name="T2" fmla="*/ 1517650 w 21600"/>
                <a:gd name="T3" fmla="*/ 377032 h 21600"/>
                <a:gd name="T4" fmla="*/ 1517650 w 21600"/>
                <a:gd name="T5" fmla="*/ 377032 h 21600"/>
                <a:gd name="T6" fmla="*/ 1517650 w 21600"/>
                <a:gd name="T7" fmla="*/ 377032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66672" tIns="38099" rIns="66672" bIns="38099"/>
            <a:lstStyle/>
            <a:p>
              <a:pPr defTabSz="685609">
                <a:spcBef>
                  <a:spcPts val="844"/>
                </a:spcBef>
              </a:pPr>
              <a:r>
                <a:rPr lang="th-TH" sz="2025" b="1" dirty="0"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T</a:t>
              </a:r>
              <a:r>
                <a:rPr lang="en-US" sz="2025" b="1" dirty="0" err="1"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raction</a:t>
              </a:r>
              <a:endParaRPr lang="th-TH" sz="1350" dirty="0"/>
            </a:p>
          </p:txBody>
        </p:sp>
        <p:sp>
          <p:nvSpPr>
            <p:cNvPr id="21513" name="AutoShape 8"/>
            <p:cNvSpPr>
              <a:spLocks/>
            </p:cNvSpPr>
            <p:nvPr/>
          </p:nvSpPr>
          <p:spPr bwMode="auto">
            <a:xfrm>
              <a:off x="1284821" y="1265045"/>
              <a:ext cx="1954508" cy="397651"/>
            </a:xfrm>
            <a:custGeom>
              <a:avLst/>
              <a:gdLst>
                <a:gd name="T0" fmla="*/ 1354138 w 21600"/>
                <a:gd name="T1" fmla="*/ 377032 h 21600"/>
                <a:gd name="T2" fmla="*/ 1354138 w 21600"/>
                <a:gd name="T3" fmla="*/ 377032 h 21600"/>
                <a:gd name="T4" fmla="*/ 1354138 w 21600"/>
                <a:gd name="T5" fmla="*/ 377032 h 21600"/>
                <a:gd name="T6" fmla="*/ 1354138 w 21600"/>
                <a:gd name="T7" fmla="*/ 377032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66672" tIns="38099" rIns="66672" bIns="38099"/>
            <a:lstStyle/>
            <a:p>
              <a:pPr defTabSz="685609">
                <a:spcBef>
                  <a:spcPts val="844"/>
                </a:spcBef>
              </a:pPr>
              <a:r>
                <a:rPr lang="en-US" sz="1500" b="1" dirty="0"/>
                <a:t>Diffuse , spongy </a:t>
              </a:r>
              <a:endParaRPr lang="th-TH" sz="1500" b="1" dirty="0"/>
            </a:p>
          </p:txBody>
        </p:sp>
        <p:sp>
          <p:nvSpPr>
            <p:cNvPr id="21514" name="AutoShape 9"/>
            <p:cNvSpPr>
              <a:spLocks/>
            </p:cNvSpPr>
            <p:nvPr/>
          </p:nvSpPr>
          <p:spPr bwMode="auto">
            <a:xfrm>
              <a:off x="6486163" y="1313156"/>
              <a:ext cx="1429029" cy="397650"/>
            </a:xfrm>
            <a:custGeom>
              <a:avLst/>
              <a:gdLst>
                <a:gd name="T0" fmla="*/ 1354931 w 21600"/>
                <a:gd name="T1" fmla="*/ 377031 h 21600"/>
                <a:gd name="T2" fmla="*/ 1354931 w 21600"/>
                <a:gd name="T3" fmla="*/ 377031 h 21600"/>
                <a:gd name="T4" fmla="*/ 1354931 w 21600"/>
                <a:gd name="T5" fmla="*/ 377031 h 21600"/>
                <a:gd name="T6" fmla="*/ 1354931 w 21600"/>
                <a:gd name="T7" fmla="*/ 377031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C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66672" tIns="38099" rIns="66672" bIns="38099"/>
            <a:lstStyle/>
            <a:p>
              <a:pPr defTabSz="685609">
                <a:spcBef>
                  <a:spcPts val="844"/>
                </a:spcBef>
              </a:pPr>
              <a:r>
                <a:rPr lang="en-US" sz="2025" b="1" dirty="0">
                  <a:latin typeface="Helvetica" charset="0"/>
                  <a:sym typeface="Helvetica" charset="0"/>
                </a:rPr>
                <a:t>combine</a:t>
              </a:r>
              <a:endParaRPr lang="th-TH" sz="1350" dirty="0"/>
            </a:p>
          </p:txBody>
        </p:sp>
      </p:grpSp>
      <p:sp>
        <p:nvSpPr>
          <p:cNvPr id="3" name="Rectangle 2"/>
          <p:cNvSpPr/>
          <p:nvPr/>
        </p:nvSpPr>
        <p:spPr>
          <a:xfrm>
            <a:off x="918423" y="533400"/>
            <a:ext cx="67015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Optical coherence tomography</a:t>
            </a:r>
          </a:p>
        </p:txBody>
      </p:sp>
    </p:spTree>
    <p:extLst>
      <p:ext uri="{BB962C8B-B14F-4D97-AF65-F5344CB8AC3E}">
        <p14:creationId xmlns:p14="http://schemas.microsoft.com/office/powerpoint/2010/main" val="32811050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7744890" cy="1400530"/>
          </a:xfrm>
        </p:spPr>
        <p:txBody>
          <a:bodyPr>
            <a:normAutofit/>
          </a:bodyPr>
          <a:lstStyle/>
          <a:p>
            <a:r>
              <a:rPr lang="en-US" sz="3200" dirty="0"/>
              <a:t>Optical coherence tomography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6711654" cy="4195481"/>
          </a:xfrm>
        </p:spPr>
        <p:txBody>
          <a:bodyPr>
            <a:normAutofit/>
          </a:bodyPr>
          <a:lstStyle/>
          <a:p>
            <a:r>
              <a:rPr lang="en-US" dirty="0" smtClean="0"/>
              <a:t>Advantages</a:t>
            </a:r>
          </a:p>
          <a:p>
            <a:pPr lvl="1"/>
            <a:r>
              <a:rPr lang="en-US" dirty="0" smtClean="0"/>
              <a:t>Non-invasive</a:t>
            </a:r>
          </a:p>
          <a:p>
            <a:pPr lvl="1"/>
            <a:r>
              <a:rPr lang="en-US" dirty="0" smtClean="0"/>
              <a:t>Quantitative information</a:t>
            </a:r>
          </a:p>
          <a:p>
            <a:pPr lvl="1"/>
            <a:r>
              <a:rPr lang="en-US" sz="2100" dirty="0"/>
              <a:t>Type of DME</a:t>
            </a:r>
          </a:p>
          <a:p>
            <a:pPr lvl="1"/>
            <a:r>
              <a:rPr lang="en-US" dirty="0" smtClean="0"/>
              <a:t>Define treatment</a:t>
            </a:r>
          </a:p>
          <a:p>
            <a:pPr lvl="1"/>
            <a:r>
              <a:rPr lang="en-US" dirty="0" smtClean="0"/>
              <a:t>Baseline and Follow-up : significant change (+/- 10%)</a:t>
            </a:r>
          </a:p>
          <a:p>
            <a:pPr lvl="1"/>
            <a:r>
              <a:rPr lang="en-US" dirty="0" smtClean="0"/>
              <a:t>Prognosis : associate with integrity of </a:t>
            </a:r>
          </a:p>
          <a:p>
            <a:pPr lvl="2"/>
            <a:r>
              <a:rPr lang="en-US" dirty="0" smtClean="0"/>
              <a:t>IS-OS junction</a:t>
            </a:r>
          </a:p>
          <a:p>
            <a:pPr lvl="2"/>
            <a:r>
              <a:rPr lang="en-US" dirty="0" smtClean="0"/>
              <a:t>ELM</a:t>
            </a:r>
          </a:p>
          <a:p>
            <a:pPr marL="3429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06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Causes of visual impairment in DM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958615"/>
            <a:ext cx="6711654" cy="4195481"/>
          </a:xfrm>
        </p:spPr>
        <p:txBody>
          <a:bodyPr/>
          <a:lstStyle/>
          <a:p>
            <a:r>
              <a:rPr lang="en-US" dirty="0" smtClean="0"/>
              <a:t>Refractive error</a:t>
            </a:r>
          </a:p>
          <a:p>
            <a:pPr lvl="1"/>
            <a:r>
              <a:rPr lang="en-US" dirty="0" smtClean="0"/>
              <a:t>Corneal edema, lens edema</a:t>
            </a:r>
          </a:p>
          <a:p>
            <a:r>
              <a:rPr lang="en-US" dirty="0" smtClean="0"/>
              <a:t>Macular edema</a:t>
            </a:r>
          </a:p>
          <a:p>
            <a:r>
              <a:rPr lang="en-US" dirty="0" smtClean="0"/>
              <a:t>Vitreous hemorrhage</a:t>
            </a:r>
          </a:p>
          <a:p>
            <a:r>
              <a:rPr lang="en-US" dirty="0" smtClean="0"/>
              <a:t>Retinal detachment</a:t>
            </a:r>
          </a:p>
          <a:p>
            <a:pPr lvl="1"/>
            <a:r>
              <a:rPr lang="en-US" dirty="0" smtClean="0"/>
              <a:t>TRD, combined RRD+TRD</a:t>
            </a:r>
          </a:p>
          <a:p>
            <a:r>
              <a:rPr lang="en-US" dirty="0" smtClean="0"/>
              <a:t>Retinal ischemia</a:t>
            </a:r>
            <a:endParaRPr lang="en-US" dirty="0"/>
          </a:p>
        </p:txBody>
      </p:sp>
      <p:grpSp>
        <p:nvGrpSpPr>
          <p:cNvPr id="7" name="กลุ่ม 6"/>
          <p:cNvGrpSpPr/>
          <p:nvPr/>
        </p:nvGrpSpPr>
        <p:grpSpPr>
          <a:xfrm>
            <a:off x="6324600" y="1447800"/>
            <a:ext cx="2112682" cy="4682412"/>
            <a:chOff x="6476999" y="1934466"/>
            <a:chExt cx="2112682" cy="4682412"/>
          </a:xfrm>
        </p:grpSpPr>
        <p:pic>
          <p:nvPicPr>
            <p:cNvPr id="4" name="Picture 6" descr="http://eyedocs.us/wp-content/uploads/2011/03/retina_PDR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7000" y="3617794"/>
              <a:ext cx="2100281" cy="15810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10" descr="http://imagebank.asrs.org/Content/imagebank/SeverefibrovascularproliferativefromPDR.jpg/image-full;max$643,0.ImageHandler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21"/>
            <a:stretch/>
          </p:blipFill>
          <p:spPr bwMode="auto">
            <a:xfrm>
              <a:off x="6477000" y="5172735"/>
              <a:ext cx="2112681" cy="14441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12" descr="http://www.stoneoakeyes.com/wp-content/uploads/2012/07/d3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80" t="2877" r="1826" b="3822"/>
            <a:stretch/>
          </p:blipFill>
          <p:spPr bwMode="auto">
            <a:xfrm>
              <a:off x="6476999" y="1934466"/>
              <a:ext cx="2112681" cy="16833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9877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Systemic factor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6711654" cy="4195481"/>
          </a:xfrm>
        </p:spPr>
        <p:txBody>
          <a:bodyPr/>
          <a:lstStyle/>
          <a:p>
            <a:r>
              <a:rPr lang="en-US" dirty="0" smtClean="0"/>
              <a:t>Age of onset (puberty : hormone, IGF)</a:t>
            </a:r>
          </a:p>
          <a:p>
            <a:r>
              <a:rPr lang="en-US" dirty="0" smtClean="0"/>
              <a:t>Blood pressure control (WESDR, UKPDS)</a:t>
            </a:r>
          </a:p>
          <a:p>
            <a:r>
              <a:rPr lang="en-US" dirty="0" smtClean="0"/>
              <a:t>Hyperlipidemia </a:t>
            </a:r>
          </a:p>
          <a:p>
            <a:r>
              <a:rPr lang="en-US" dirty="0" smtClean="0"/>
              <a:t>Pregnancy </a:t>
            </a:r>
          </a:p>
          <a:p>
            <a:r>
              <a:rPr lang="en-US" dirty="0" smtClean="0"/>
              <a:t>Genetic factors (HLA-DR3, HLA-DR4, HLA-A, HLA-B, HLA-C…)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9461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5000"/>
            <a:ext cx="6711654" cy="4195481"/>
          </a:xfrm>
        </p:spPr>
        <p:txBody>
          <a:bodyPr/>
          <a:lstStyle/>
          <a:p>
            <a:r>
              <a:rPr lang="en-US" dirty="0" smtClean="0"/>
              <a:t>Severity of background</a:t>
            </a:r>
          </a:p>
          <a:p>
            <a:r>
              <a:rPr lang="en-US" dirty="0" smtClean="0"/>
              <a:t>CSME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92587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Severity of background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1676401"/>
            <a:ext cx="7325700" cy="4572006"/>
          </a:xfrm>
        </p:spPr>
        <p:txBody>
          <a:bodyPr>
            <a:normAutofit/>
          </a:bodyPr>
          <a:lstStyle/>
          <a:p>
            <a:r>
              <a:rPr lang="en-US" dirty="0" smtClean="0"/>
              <a:t>DRS results: </a:t>
            </a:r>
          </a:p>
          <a:p>
            <a:pPr lvl="1"/>
            <a:r>
              <a:rPr lang="en-US" dirty="0"/>
              <a:t>Laser photocoagulation reduces risk of severe visual loss compare to no treatment</a:t>
            </a:r>
          </a:p>
          <a:p>
            <a:pPr lvl="1"/>
            <a:r>
              <a:rPr lang="en-US" dirty="0"/>
              <a:t>Treated eyes with </a:t>
            </a:r>
            <a:r>
              <a:rPr lang="en-US" b="1" dirty="0">
                <a:solidFill>
                  <a:srgbClr val="FFFF00"/>
                </a:solidFill>
              </a:rPr>
              <a:t>high risk PDR </a:t>
            </a:r>
            <a:r>
              <a:rPr lang="en-US" dirty="0"/>
              <a:t>achieved the greatest benefit</a:t>
            </a:r>
          </a:p>
          <a:p>
            <a:r>
              <a:rPr lang="en-US" dirty="0" smtClean="0"/>
              <a:t>ETDRS results : PRP</a:t>
            </a:r>
          </a:p>
          <a:p>
            <a:pPr lvl="1"/>
            <a:r>
              <a:rPr lang="en-US" dirty="0"/>
              <a:t>Small reduction in risk of severe visual loss</a:t>
            </a:r>
          </a:p>
          <a:p>
            <a:pPr lvl="1"/>
            <a:r>
              <a:rPr lang="en-US" dirty="0"/>
              <a:t>Not indicated for mild to moderate DR</a:t>
            </a:r>
          </a:p>
          <a:p>
            <a:pPr lvl="1"/>
            <a:r>
              <a:rPr lang="en-US" dirty="0"/>
              <a:t>May be </a:t>
            </a:r>
            <a:r>
              <a:rPr lang="en-US" b="1" dirty="0">
                <a:solidFill>
                  <a:srgbClr val="FFFF00"/>
                </a:solidFill>
              </a:rPr>
              <a:t>most effective in patients with type 2 DM with severe NPDR to early </a:t>
            </a:r>
            <a:r>
              <a:rPr lang="en-US" b="1" dirty="0" smtClean="0">
                <a:solidFill>
                  <a:srgbClr val="FFFF00"/>
                </a:solidFill>
              </a:rPr>
              <a:t>PDR</a:t>
            </a:r>
          </a:p>
          <a:p>
            <a:endParaRPr lang="th-TH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1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LASER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436" y="1600200"/>
            <a:ext cx="6711654" cy="4195481"/>
          </a:xfrm>
        </p:spPr>
        <p:txBody>
          <a:bodyPr/>
          <a:lstStyle/>
          <a:p>
            <a:r>
              <a:rPr lang="en-US" dirty="0" smtClean="0"/>
              <a:t>Ablating sick and hypoxic retina</a:t>
            </a:r>
          </a:p>
          <a:p>
            <a:r>
              <a:rPr lang="en-US" dirty="0" smtClean="0"/>
              <a:t>Alteration of RPE-related mediators</a:t>
            </a:r>
          </a:p>
          <a:p>
            <a:pPr lvl="1"/>
            <a:r>
              <a:rPr lang="en-US" dirty="0" smtClean="0"/>
              <a:t>VEGF, PEDF, others</a:t>
            </a:r>
          </a:p>
          <a:p>
            <a:r>
              <a:rPr lang="en-US" dirty="0" smtClean="0"/>
              <a:t>Increase outflow of </a:t>
            </a:r>
            <a:r>
              <a:rPr lang="en-US" dirty="0" err="1" smtClean="0"/>
              <a:t>fluorescein</a:t>
            </a:r>
            <a:r>
              <a:rPr lang="en-US" dirty="0" smtClean="0"/>
              <a:t> (possibly water)</a:t>
            </a:r>
          </a:p>
          <a:p>
            <a:r>
              <a:rPr lang="en-US" dirty="0" smtClean="0"/>
              <a:t>Oxygen theory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14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52718"/>
            <a:ext cx="7192498" cy="607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71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8229600" cy="1139825"/>
          </a:xfrm>
        </p:spPr>
        <p:txBody>
          <a:bodyPr/>
          <a:lstStyle/>
          <a:p>
            <a:r>
              <a:rPr lang="en-US" sz="2850" dirty="0"/>
              <a:t>NEW VESSLE REGRESSION</a:t>
            </a:r>
          </a:p>
        </p:txBody>
      </p:sp>
      <p:graphicFrame>
        <p:nvGraphicFramePr>
          <p:cNvPr id="119811" name="Group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3439150111"/>
              </p:ext>
            </p:extLst>
          </p:nvPr>
        </p:nvGraphicFramePr>
        <p:xfrm>
          <a:off x="2209800" y="1828800"/>
          <a:ext cx="5410200" cy="4114801"/>
        </p:xfrm>
        <a:graphic>
          <a:graphicData uri="http://schemas.openxmlformats.org/drawingml/2006/table">
            <a:tbl>
              <a:tblPr/>
              <a:tblGrid>
                <a:gridCol w="2835355"/>
                <a:gridCol w="2574845"/>
              </a:tblGrid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Post treatment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Regression (%)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3 days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20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2 wks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50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3 wks</a:t>
                      </a: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72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6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mos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       63  </a:t>
                      </a: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596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Pharmacological treatment</a:t>
            </a:r>
            <a:endParaRPr lang="th-TH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772400" cy="4242752"/>
          </a:xfrm>
        </p:spPr>
        <p:txBody>
          <a:bodyPr>
            <a:normAutofit/>
          </a:bodyPr>
          <a:lstStyle/>
          <a:p>
            <a:pPr marL="257175" lvl="1" indent="-257175">
              <a:buFont typeface="Arial" pitchFamily="34" charset="0"/>
              <a:buChar char="•"/>
            </a:pPr>
            <a:r>
              <a:rPr lang="en-US" dirty="0" smtClean="0"/>
              <a:t>Anti-inflammatory agent :</a:t>
            </a:r>
          </a:p>
          <a:p>
            <a:pPr marL="557213" lvl="2" indent="-257175"/>
            <a:r>
              <a:rPr lang="en-US" dirty="0" err="1" smtClean="0"/>
              <a:t>Intravitreal</a:t>
            </a:r>
            <a:r>
              <a:rPr lang="en-US" dirty="0" smtClean="0"/>
              <a:t> </a:t>
            </a:r>
            <a:r>
              <a:rPr lang="en-US" dirty="0"/>
              <a:t>Steroid </a:t>
            </a:r>
            <a:r>
              <a:rPr lang="en-US" dirty="0" smtClean="0"/>
              <a:t>Injection (</a:t>
            </a:r>
            <a:r>
              <a:rPr lang="en-US" b="1" dirty="0" smtClean="0">
                <a:solidFill>
                  <a:srgbClr val="FF0000"/>
                </a:solidFill>
              </a:rPr>
              <a:t>TA</a:t>
            </a:r>
            <a:r>
              <a:rPr lang="en-US" dirty="0" smtClean="0"/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Dexa</a:t>
            </a:r>
            <a:r>
              <a:rPr lang="en-US" dirty="0" smtClean="0"/>
              <a:t>, </a:t>
            </a:r>
            <a:r>
              <a:rPr lang="en-US" dirty="0" err="1" smtClean="0"/>
              <a:t>Fluocinolone</a:t>
            </a:r>
            <a:r>
              <a:rPr lang="en-US" dirty="0" smtClean="0"/>
              <a:t>)</a:t>
            </a:r>
            <a:endParaRPr lang="en-US" dirty="0"/>
          </a:p>
          <a:p>
            <a:pPr marL="557213" lvl="2" indent="-257175"/>
            <a:r>
              <a:rPr lang="en-US" dirty="0"/>
              <a:t>Anti-VEGF Therapy </a:t>
            </a:r>
            <a:r>
              <a:rPr lang="en-US" dirty="0" smtClean="0"/>
              <a:t>(</a:t>
            </a:r>
            <a:r>
              <a:rPr lang="en-US" dirty="0" err="1" smtClean="0"/>
              <a:t>Pegaptanib</a:t>
            </a:r>
            <a:r>
              <a:rPr lang="en-US" dirty="0" smtClean="0"/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Ranibizumab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/>
              <a:t>Bevacizumab</a:t>
            </a:r>
            <a:r>
              <a:rPr lang="en-US" dirty="0" smtClean="0"/>
              <a:t>, </a:t>
            </a:r>
            <a:r>
              <a:rPr lang="en-US" dirty="0" err="1" smtClean="0"/>
              <a:t>Aflibercept</a:t>
            </a:r>
            <a:r>
              <a:rPr lang="en-US" dirty="0" smtClean="0"/>
              <a:t>)</a:t>
            </a:r>
          </a:p>
          <a:p>
            <a:pPr marL="557213" lvl="2" indent="-257175"/>
            <a:r>
              <a:rPr lang="en-US" dirty="0" smtClean="0"/>
              <a:t>IVT </a:t>
            </a:r>
            <a:r>
              <a:rPr lang="en-US" dirty="0" err="1" smtClean="0"/>
              <a:t>Eranercept</a:t>
            </a:r>
            <a:r>
              <a:rPr lang="en-US" dirty="0" smtClean="0"/>
              <a:t>, Infliximab</a:t>
            </a:r>
          </a:p>
          <a:p>
            <a:pPr marL="257175" lvl="1" indent="-257175">
              <a:buFont typeface="Arial" pitchFamily="34" charset="0"/>
              <a:buChar char="•"/>
            </a:pPr>
            <a:r>
              <a:rPr lang="en-US" dirty="0" smtClean="0"/>
              <a:t>Other </a:t>
            </a:r>
            <a:r>
              <a:rPr lang="en-US" dirty="0" smtClean="0"/>
              <a:t>Treatment Modalities : systemic</a:t>
            </a:r>
          </a:p>
          <a:p>
            <a:pPr marL="557213" lvl="2" indent="-257175"/>
            <a:r>
              <a:rPr lang="en-US" dirty="0" smtClean="0"/>
              <a:t>ASA : no effect on DR, VH, VA but reduce CV morbidity (ETDRS) </a:t>
            </a:r>
          </a:p>
          <a:p>
            <a:pPr marL="557213" lvl="2" indent="-257175"/>
            <a:r>
              <a:rPr lang="en-US" dirty="0" smtClean="0"/>
              <a:t>Hypoglycemic agent, </a:t>
            </a:r>
            <a:r>
              <a:rPr lang="en-US" dirty="0" err="1" smtClean="0"/>
              <a:t>hypolipidemic</a:t>
            </a:r>
            <a:r>
              <a:rPr lang="en-US" dirty="0" smtClean="0"/>
              <a:t> </a:t>
            </a:r>
            <a:r>
              <a:rPr lang="en-US" dirty="0" smtClean="0"/>
              <a:t>agent, anti-hypertensive </a:t>
            </a:r>
            <a:r>
              <a:rPr lang="en-US" dirty="0" smtClean="0"/>
              <a:t>agent</a:t>
            </a:r>
            <a:endParaRPr lang="en-US" dirty="0" smtClean="0"/>
          </a:p>
        </p:txBody>
      </p:sp>
      <p:pic>
        <p:nvPicPr>
          <p:cNvPr id="1026" name="Picture 2" descr="http://www.medicalobserver.com.au/assets/images_20nov2012/04-12-13-update-c0070753-treatment_for_macular_degeneration-sp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572000"/>
            <a:ext cx="2536825" cy="169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meduniwien.ac.at/hp/uploads/pics/intravitr_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572000"/>
            <a:ext cx="2287221" cy="170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3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ETDRS</a:t>
            </a:r>
          </a:p>
          <a:p>
            <a:r>
              <a:rPr lang="en-US" dirty="0">
                <a:solidFill>
                  <a:schemeClr val="bg1"/>
                </a:solidFill>
              </a:rPr>
              <a:t>Mild and moderate NPDR 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observe</a:t>
            </a:r>
          </a:p>
          <a:p>
            <a:r>
              <a:rPr lang="en-US" dirty="0">
                <a:solidFill>
                  <a:schemeClr val="bg1"/>
                </a:solidFill>
              </a:rPr>
              <a:t>Severe NPDR</a:t>
            </a:r>
          </a:p>
          <a:p>
            <a:r>
              <a:rPr lang="en-US" dirty="0">
                <a:solidFill>
                  <a:schemeClr val="bg1"/>
                </a:solidFill>
              </a:rPr>
              <a:t>Very severe NPDR</a:t>
            </a:r>
          </a:p>
          <a:p>
            <a:r>
              <a:rPr lang="en-US" dirty="0">
                <a:solidFill>
                  <a:schemeClr val="bg1"/>
                </a:solidFill>
              </a:rPr>
              <a:t>PDR </a:t>
            </a:r>
          </a:p>
        </p:txBody>
      </p: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1025" cy="781"/>
          </a:xfrm>
        </p:grpSpPr>
        <p:grpSp>
          <p:nvGrpSpPr>
            <p:cNvPr id="5" name="Group 2"/>
            <p:cNvGrpSpPr>
              <a:grpSpLocks/>
            </p:cNvGrpSpPr>
            <p:nvPr/>
          </p:nvGrpSpPr>
          <p:grpSpPr bwMode="auto">
            <a:xfrm>
              <a:off x="836" y="690"/>
              <a:ext cx="188" cy="86"/>
              <a:chOff x="0" y="0"/>
              <a:chExt cx="188" cy="86"/>
            </a:xfrm>
          </p:grpSpPr>
          <p:sp>
            <p:nvSpPr>
              <p:cNvPr id="118" name="AutoShape 3"/>
              <p:cNvSpPr>
                <a:spLocks/>
              </p:cNvSpPr>
              <p:nvPr/>
            </p:nvSpPr>
            <p:spPr bwMode="auto">
              <a:xfrm>
                <a:off x="0" y="0"/>
                <a:ext cx="188" cy="8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119" name="AutoShape 4"/>
              <p:cNvSpPr>
                <a:spLocks/>
              </p:cNvSpPr>
              <p:nvPr/>
            </p:nvSpPr>
            <p:spPr bwMode="auto">
              <a:xfrm>
                <a:off x="0" y="0"/>
                <a:ext cx="188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 dirty="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8 letter</a:t>
                </a:r>
                <a:endParaRPr lang="th-TH" sz="9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648" y="690"/>
              <a:ext cx="189" cy="86"/>
              <a:chOff x="0" y="0"/>
              <a:chExt cx="188" cy="86"/>
            </a:xfrm>
          </p:grpSpPr>
          <p:sp>
            <p:nvSpPr>
              <p:cNvPr id="116" name="AutoShape 6"/>
              <p:cNvSpPr>
                <a:spLocks/>
              </p:cNvSpPr>
              <p:nvPr/>
            </p:nvSpPr>
            <p:spPr bwMode="auto">
              <a:xfrm>
                <a:off x="0" y="0"/>
                <a:ext cx="188" cy="8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117" name="AutoShape 7"/>
              <p:cNvSpPr>
                <a:spLocks/>
              </p:cNvSpPr>
              <p:nvPr/>
            </p:nvSpPr>
            <p:spPr bwMode="auto">
              <a:xfrm>
                <a:off x="0" y="0"/>
                <a:ext cx="188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Avastin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349" y="690"/>
              <a:ext cx="300" cy="91"/>
              <a:chOff x="0" y="0"/>
              <a:chExt cx="299" cy="90"/>
            </a:xfrm>
          </p:grpSpPr>
          <p:sp>
            <p:nvSpPr>
              <p:cNvPr id="114" name="AutoShape 9"/>
              <p:cNvSpPr>
                <a:spLocks/>
              </p:cNvSpPr>
              <p:nvPr/>
            </p:nvSpPr>
            <p:spPr bwMode="auto">
              <a:xfrm>
                <a:off x="0" y="0"/>
                <a:ext cx="299" cy="8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115" name="AutoShape 10"/>
              <p:cNvSpPr>
                <a:spLocks/>
              </p:cNvSpPr>
              <p:nvPr/>
            </p:nvSpPr>
            <p:spPr bwMode="auto">
              <a:xfrm>
                <a:off x="0" y="0"/>
                <a:ext cx="299" cy="9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Laser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Avastin 1.25 mg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" name="Group 11"/>
            <p:cNvGrpSpPr>
              <a:grpSpLocks/>
            </p:cNvGrpSpPr>
            <p:nvPr/>
          </p:nvGrpSpPr>
          <p:grpSpPr bwMode="auto">
            <a:xfrm>
              <a:off x="204" y="690"/>
              <a:ext cx="146" cy="86"/>
              <a:chOff x="0" y="0"/>
              <a:chExt cx="146" cy="86"/>
            </a:xfrm>
          </p:grpSpPr>
          <p:sp>
            <p:nvSpPr>
              <p:cNvPr id="112" name="AutoShape 12"/>
              <p:cNvSpPr>
                <a:spLocks/>
              </p:cNvSpPr>
              <p:nvPr/>
            </p:nvSpPr>
            <p:spPr bwMode="auto">
              <a:xfrm>
                <a:off x="0" y="0"/>
                <a:ext cx="146" cy="8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113" name="AutoShape 13"/>
              <p:cNvSpPr>
                <a:spLocks/>
              </p:cNvSpPr>
              <p:nvPr/>
            </p:nvSpPr>
            <p:spPr bwMode="auto">
              <a:xfrm>
                <a:off x="0" y="0"/>
                <a:ext cx="146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80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" name="Group 14"/>
            <p:cNvGrpSpPr>
              <a:grpSpLocks/>
            </p:cNvGrpSpPr>
            <p:nvPr/>
          </p:nvGrpSpPr>
          <p:grpSpPr bwMode="auto">
            <a:xfrm>
              <a:off x="0" y="690"/>
              <a:ext cx="205" cy="86"/>
              <a:chOff x="0" y="0"/>
              <a:chExt cx="205" cy="86"/>
            </a:xfrm>
          </p:grpSpPr>
          <p:sp>
            <p:nvSpPr>
              <p:cNvPr id="110" name="AutoShape 15"/>
              <p:cNvSpPr>
                <a:spLocks/>
              </p:cNvSpPr>
              <p:nvPr/>
            </p:nvSpPr>
            <p:spPr bwMode="auto">
              <a:xfrm>
                <a:off x="0" y="0"/>
                <a:ext cx="205" cy="8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CCFF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111" name="AutoShape 16"/>
              <p:cNvSpPr>
                <a:spLocks/>
              </p:cNvSpPr>
              <p:nvPr/>
            </p:nvSpPr>
            <p:spPr bwMode="auto">
              <a:xfrm>
                <a:off x="0" y="0"/>
                <a:ext cx="205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 b="1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BOLT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" name="Group 17"/>
            <p:cNvGrpSpPr>
              <a:grpSpLocks/>
            </p:cNvGrpSpPr>
            <p:nvPr/>
          </p:nvGrpSpPr>
          <p:grpSpPr bwMode="auto">
            <a:xfrm>
              <a:off x="836" y="523"/>
              <a:ext cx="188" cy="168"/>
              <a:chOff x="0" y="0"/>
              <a:chExt cx="188" cy="167"/>
            </a:xfrm>
          </p:grpSpPr>
          <p:sp>
            <p:nvSpPr>
              <p:cNvPr id="108" name="AutoShape 18"/>
              <p:cNvSpPr>
                <a:spLocks/>
              </p:cNvSpPr>
              <p:nvPr/>
            </p:nvSpPr>
            <p:spPr bwMode="auto">
              <a:xfrm>
                <a:off x="0" y="0"/>
                <a:ext cx="188" cy="16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109" name="AutoShape 19"/>
              <p:cNvSpPr>
                <a:spLocks/>
              </p:cNvSpPr>
              <p:nvPr/>
            </p:nvSpPr>
            <p:spPr bwMode="auto">
              <a:xfrm>
                <a:off x="0" y="0"/>
                <a:ext cx="188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9 letter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" name="Group 20"/>
            <p:cNvGrpSpPr>
              <a:grpSpLocks/>
            </p:cNvGrpSpPr>
            <p:nvPr/>
          </p:nvGrpSpPr>
          <p:grpSpPr bwMode="auto">
            <a:xfrm>
              <a:off x="648" y="523"/>
              <a:ext cx="189" cy="168"/>
              <a:chOff x="0" y="0"/>
              <a:chExt cx="188" cy="167"/>
            </a:xfrm>
          </p:grpSpPr>
          <p:sp>
            <p:nvSpPr>
              <p:cNvPr id="106" name="AutoShape 21"/>
              <p:cNvSpPr>
                <a:spLocks/>
              </p:cNvSpPr>
              <p:nvPr/>
            </p:nvSpPr>
            <p:spPr bwMode="auto">
              <a:xfrm>
                <a:off x="0" y="0"/>
                <a:ext cx="188" cy="16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107" name="AutoShape 22"/>
              <p:cNvSpPr>
                <a:spLocks/>
              </p:cNvSpPr>
              <p:nvPr/>
            </p:nvSpPr>
            <p:spPr bwMode="auto">
              <a:xfrm>
                <a:off x="0" y="0"/>
                <a:ext cx="188" cy="13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Lucentis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0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(IVTA : in pseudophakia same c lucentis)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" name="Group 23"/>
            <p:cNvGrpSpPr>
              <a:grpSpLocks/>
            </p:cNvGrpSpPr>
            <p:nvPr/>
          </p:nvGrpSpPr>
          <p:grpSpPr bwMode="auto">
            <a:xfrm>
              <a:off x="349" y="523"/>
              <a:ext cx="300" cy="213"/>
              <a:chOff x="0" y="0"/>
              <a:chExt cx="299" cy="212"/>
            </a:xfrm>
          </p:grpSpPr>
          <p:sp>
            <p:nvSpPr>
              <p:cNvPr id="104" name="AutoShape 24"/>
              <p:cNvSpPr>
                <a:spLocks/>
              </p:cNvSpPr>
              <p:nvPr/>
            </p:nvSpPr>
            <p:spPr bwMode="auto">
              <a:xfrm>
                <a:off x="0" y="0"/>
                <a:ext cx="299" cy="16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105" name="AutoShape 25"/>
              <p:cNvSpPr>
                <a:spLocks/>
              </p:cNvSpPr>
              <p:nvPr/>
            </p:nvSpPr>
            <p:spPr bwMode="auto">
              <a:xfrm>
                <a:off x="0" y="0"/>
                <a:ext cx="299" cy="212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Laser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IVTA 4 mg + laser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Lucentis 0.5 mg + laser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(prompt , defer)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" name="Group 26"/>
            <p:cNvGrpSpPr>
              <a:grpSpLocks/>
            </p:cNvGrpSpPr>
            <p:nvPr/>
          </p:nvGrpSpPr>
          <p:grpSpPr bwMode="auto">
            <a:xfrm>
              <a:off x="204" y="523"/>
              <a:ext cx="146" cy="168"/>
              <a:chOff x="0" y="0"/>
              <a:chExt cx="146" cy="167"/>
            </a:xfrm>
          </p:grpSpPr>
          <p:sp>
            <p:nvSpPr>
              <p:cNvPr id="102" name="AutoShape 27"/>
              <p:cNvSpPr>
                <a:spLocks/>
              </p:cNvSpPr>
              <p:nvPr/>
            </p:nvSpPr>
            <p:spPr bwMode="auto">
              <a:xfrm>
                <a:off x="0" y="0"/>
                <a:ext cx="146" cy="16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103" name="AutoShape 28"/>
              <p:cNvSpPr>
                <a:spLocks/>
              </p:cNvSpPr>
              <p:nvPr/>
            </p:nvSpPr>
            <p:spPr bwMode="auto">
              <a:xfrm>
                <a:off x="0" y="0"/>
                <a:ext cx="146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854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4" name="Group 29"/>
            <p:cNvGrpSpPr>
              <a:grpSpLocks/>
            </p:cNvGrpSpPr>
            <p:nvPr/>
          </p:nvGrpSpPr>
          <p:grpSpPr bwMode="auto">
            <a:xfrm>
              <a:off x="0" y="523"/>
              <a:ext cx="205" cy="168"/>
              <a:chOff x="0" y="0"/>
              <a:chExt cx="205" cy="167"/>
            </a:xfrm>
          </p:grpSpPr>
          <p:sp>
            <p:nvSpPr>
              <p:cNvPr id="100" name="AutoShape 30"/>
              <p:cNvSpPr>
                <a:spLocks/>
              </p:cNvSpPr>
              <p:nvPr/>
            </p:nvSpPr>
            <p:spPr bwMode="auto">
              <a:xfrm>
                <a:off x="0" y="0"/>
                <a:ext cx="205" cy="16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101" name="AutoShape 31"/>
              <p:cNvSpPr>
                <a:spLocks/>
              </p:cNvSpPr>
              <p:nvPr/>
            </p:nvSpPr>
            <p:spPr bwMode="auto">
              <a:xfrm>
                <a:off x="0" y="0"/>
                <a:ext cx="205" cy="9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 b="1" dirty="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DRCR.net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 b="1" dirty="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(2010)</a:t>
                </a:r>
                <a:endParaRPr lang="th-TH" sz="9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5" name="Group 32"/>
            <p:cNvGrpSpPr>
              <a:grpSpLocks/>
            </p:cNvGrpSpPr>
            <p:nvPr/>
          </p:nvGrpSpPr>
          <p:grpSpPr bwMode="auto">
            <a:xfrm>
              <a:off x="836" y="441"/>
              <a:ext cx="188" cy="83"/>
              <a:chOff x="0" y="0"/>
              <a:chExt cx="188" cy="82"/>
            </a:xfrm>
          </p:grpSpPr>
          <p:sp>
            <p:nvSpPr>
              <p:cNvPr id="98" name="AutoShape 33"/>
              <p:cNvSpPr>
                <a:spLocks/>
              </p:cNvSpPr>
              <p:nvPr/>
            </p:nvSpPr>
            <p:spPr bwMode="auto">
              <a:xfrm>
                <a:off x="0" y="0"/>
                <a:ext cx="188" cy="82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99" name="AutoShape 34"/>
              <p:cNvSpPr>
                <a:spLocks/>
              </p:cNvSpPr>
              <p:nvPr/>
            </p:nvSpPr>
            <p:spPr bwMode="auto">
              <a:xfrm>
                <a:off x="0" y="0"/>
                <a:ext cx="188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-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6" name="Group 35"/>
            <p:cNvGrpSpPr>
              <a:grpSpLocks/>
            </p:cNvGrpSpPr>
            <p:nvPr/>
          </p:nvGrpSpPr>
          <p:grpSpPr bwMode="auto">
            <a:xfrm>
              <a:off x="204" y="441"/>
              <a:ext cx="146" cy="83"/>
              <a:chOff x="0" y="0"/>
              <a:chExt cx="146" cy="82"/>
            </a:xfrm>
          </p:grpSpPr>
          <p:sp>
            <p:nvSpPr>
              <p:cNvPr id="96" name="AutoShape 36"/>
              <p:cNvSpPr>
                <a:spLocks/>
              </p:cNvSpPr>
              <p:nvPr/>
            </p:nvSpPr>
            <p:spPr bwMode="auto">
              <a:xfrm>
                <a:off x="0" y="0"/>
                <a:ext cx="146" cy="82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97" name="AutoShape 37"/>
              <p:cNvSpPr>
                <a:spLocks/>
              </p:cNvSpPr>
              <p:nvPr/>
            </p:nvSpPr>
            <p:spPr bwMode="auto">
              <a:xfrm>
                <a:off x="0" y="0"/>
                <a:ext cx="146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126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7" name="Group 38"/>
            <p:cNvGrpSpPr>
              <a:grpSpLocks/>
            </p:cNvGrpSpPr>
            <p:nvPr/>
          </p:nvGrpSpPr>
          <p:grpSpPr bwMode="auto">
            <a:xfrm>
              <a:off x="0" y="441"/>
              <a:ext cx="205" cy="83"/>
              <a:chOff x="0" y="0"/>
              <a:chExt cx="205" cy="82"/>
            </a:xfrm>
          </p:grpSpPr>
          <p:sp>
            <p:nvSpPr>
              <p:cNvPr id="94" name="AutoShape 39"/>
              <p:cNvSpPr>
                <a:spLocks/>
              </p:cNvSpPr>
              <p:nvPr/>
            </p:nvSpPr>
            <p:spPr bwMode="auto">
              <a:xfrm>
                <a:off x="0" y="0"/>
                <a:ext cx="205" cy="82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95" name="AutoShape 40"/>
              <p:cNvSpPr>
                <a:spLocks/>
              </p:cNvSpPr>
              <p:nvPr/>
            </p:nvSpPr>
            <p:spPr bwMode="auto">
              <a:xfrm>
                <a:off x="0" y="0"/>
                <a:ext cx="205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 b="1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READ2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8" name="Group 41"/>
            <p:cNvGrpSpPr>
              <a:grpSpLocks/>
            </p:cNvGrpSpPr>
            <p:nvPr/>
          </p:nvGrpSpPr>
          <p:grpSpPr bwMode="auto">
            <a:xfrm>
              <a:off x="836" y="356"/>
              <a:ext cx="188" cy="91"/>
              <a:chOff x="0" y="0"/>
              <a:chExt cx="188" cy="90"/>
            </a:xfrm>
          </p:grpSpPr>
          <p:sp>
            <p:nvSpPr>
              <p:cNvPr id="92" name="AutoShape 42"/>
              <p:cNvSpPr>
                <a:spLocks/>
              </p:cNvSpPr>
              <p:nvPr/>
            </p:nvSpPr>
            <p:spPr bwMode="auto">
              <a:xfrm>
                <a:off x="0" y="0"/>
                <a:ext cx="188" cy="8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93" name="AutoShape 43"/>
              <p:cNvSpPr>
                <a:spLocks/>
              </p:cNvSpPr>
              <p:nvPr/>
            </p:nvSpPr>
            <p:spPr bwMode="auto">
              <a:xfrm>
                <a:off x="0" y="0"/>
                <a:ext cx="188" cy="9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6 letter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Inject – 7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9" name="Group 44"/>
            <p:cNvGrpSpPr>
              <a:grpSpLocks/>
            </p:cNvGrpSpPr>
            <p:nvPr/>
          </p:nvGrpSpPr>
          <p:grpSpPr bwMode="auto">
            <a:xfrm>
              <a:off x="648" y="356"/>
              <a:ext cx="189" cy="169"/>
              <a:chOff x="0" y="0"/>
              <a:chExt cx="188" cy="168"/>
            </a:xfrm>
          </p:grpSpPr>
          <p:sp>
            <p:nvSpPr>
              <p:cNvPr id="90" name="AutoShape 45"/>
              <p:cNvSpPr>
                <a:spLocks/>
              </p:cNvSpPr>
              <p:nvPr/>
            </p:nvSpPr>
            <p:spPr bwMode="auto">
              <a:xfrm>
                <a:off x="0" y="0"/>
                <a:ext cx="188" cy="16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91" name="AutoShape 46"/>
              <p:cNvSpPr>
                <a:spLocks/>
              </p:cNvSpPr>
              <p:nvPr/>
            </p:nvSpPr>
            <p:spPr bwMode="auto">
              <a:xfrm>
                <a:off x="0" y="0"/>
                <a:ext cx="188" cy="16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 dirty="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Lucentis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 dirty="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Or 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 dirty="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Combine lucentis</a:t>
                </a:r>
                <a:endParaRPr lang="th-TH" sz="9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0" name="Group 47"/>
            <p:cNvGrpSpPr>
              <a:grpSpLocks/>
            </p:cNvGrpSpPr>
            <p:nvPr/>
          </p:nvGrpSpPr>
          <p:grpSpPr bwMode="auto">
            <a:xfrm>
              <a:off x="349" y="356"/>
              <a:ext cx="300" cy="213"/>
              <a:chOff x="0" y="0"/>
              <a:chExt cx="299" cy="212"/>
            </a:xfrm>
          </p:grpSpPr>
          <p:sp>
            <p:nvSpPr>
              <p:cNvPr id="88" name="AutoShape 48"/>
              <p:cNvSpPr>
                <a:spLocks/>
              </p:cNvSpPr>
              <p:nvPr/>
            </p:nvSpPr>
            <p:spPr bwMode="auto">
              <a:xfrm>
                <a:off x="0" y="0"/>
                <a:ext cx="299" cy="16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89" name="AutoShape 49"/>
              <p:cNvSpPr>
                <a:spLocks/>
              </p:cNvSpPr>
              <p:nvPr/>
            </p:nvSpPr>
            <p:spPr bwMode="auto">
              <a:xfrm>
                <a:off x="0" y="0"/>
                <a:ext cx="299" cy="212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Laser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Lucentis 0.5 mg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Lucentis 0.5 mg + laser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(monthly * 3 then prn)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1" name="Group 50"/>
            <p:cNvGrpSpPr>
              <a:grpSpLocks/>
            </p:cNvGrpSpPr>
            <p:nvPr/>
          </p:nvGrpSpPr>
          <p:grpSpPr bwMode="auto">
            <a:xfrm>
              <a:off x="204" y="356"/>
              <a:ext cx="146" cy="86"/>
              <a:chOff x="0" y="0"/>
              <a:chExt cx="146" cy="86"/>
            </a:xfrm>
          </p:grpSpPr>
          <p:sp>
            <p:nvSpPr>
              <p:cNvPr id="86" name="AutoShape 51"/>
              <p:cNvSpPr>
                <a:spLocks/>
              </p:cNvSpPr>
              <p:nvPr/>
            </p:nvSpPr>
            <p:spPr bwMode="auto">
              <a:xfrm>
                <a:off x="0" y="0"/>
                <a:ext cx="146" cy="8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87" name="AutoShape 52"/>
              <p:cNvSpPr>
                <a:spLocks/>
              </p:cNvSpPr>
              <p:nvPr/>
            </p:nvSpPr>
            <p:spPr bwMode="auto">
              <a:xfrm>
                <a:off x="0" y="0"/>
                <a:ext cx="146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345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2" name="Group 53"/>
            <p:cNvGrpSpPr>
              <a:grpSpLocks/>
            </p:cNvGrpSpPr>
            <p:nvPr/>
          </p:nvGrpSpPr>
          <p:grpSpPr bwMode="auto">
            <a:xfrm>
              <a:off x="0" y="356"/>
              <a:ext cx="205" cy="86"/>
              <a:chOff x="0" y="0"/>
              <a:chExt cx="205" cy="86"/>
            </a:xfrm>
          </p:grpSpPr>
          <p:sp>
            <p:nvSpPr>
              <p:cNvPr id="84" name="AutoShape 54"/>
              <p:cNvSpPr>
                <a:spLocks/>
              </p:cNvSpPr>
              <p:nvPr/>
            </p:nvSpPr>
            <p:spPr bwMode="auto">
              <a:xfrm>
                <a:off x="0" y="0"/>
                <a:ext cx="205" cy="8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85" name="AutoShape 55"/>
              <p:cNvSpPr>
                <a:spLocks/>
              </p:cNvSpPr>
              <p:nvPr/>
            </p:nvSpPr>
            <p:spPr bwMode="auto">
              <a:xfrm>
                <a:off x="0" y="0"/>
                <a:ext cx="205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 b="1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RESTORE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3" name="Group 56"/>
            <p:cNvGrpSpPr>
              <a:grpSpLocks/>
            </p:cNvGrpSpPr>
            <p:nvPr/>
          </p:nvGrpSpPr>
          <p:grpSpPr bwMode="auto">
            <a:xfrm>
              <a:off x="836" y="271"/>
              <a:ext cx="188" cy="91"/>
              <a:chOff x="0" y="0"/>
              <a:chExt cx="188" cy="90"/>
            </a:xfrm>
          </p:grpSpPr>
          <p:sp>
            <p:nvSpPr>
              <p:cNvPr id="82" name="AutoShape 57"/>
              <p:cNvSpPr>
                <a:spLocks/>
              </p:cNvSpPr>
              <p:nvPr/>
            </p:nvSpPr>
            <p:spPr bwMode="auto">
              <a:xfrm>
                <a:off x="0" y="0"/>
                <a:ext cx="188" cy="8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83" name="AutoShape 58"/>
              <p:cNvSpPr>
                <a:spLocks/>
              </p:cNvSpPr>
              <p:nvPr/>
            </p:nvSpPr>
            <p:spPr bwMode="auto">
              <a:xfrm>
                <a:off x="0" y="0"/>
                <a:ext cx="188" cy="9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10 letter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Inject – 9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4" name="Group 59"/>
            <p:cNvGrpSpPr>
              <a:grpSpLocks/>
            </p:cNvGrpSpPr>
            <p:nvPr/>
          </p:nvGrpSpPr>
          <p:grpSpPr bwMode="auto">
            <a:xfrm>
              <a:off x="204" y="271"/>
              <a:ext cx="146" cy="86"/>
              <a:chOff x="0" y="0"/>
              <a:chExt cx="146" cy="86"/>
            </a:xfrm>
          </p:grpSpPr>
          <p:sp>
            <p:nvSpPr>
              <p:cNvPr id="80" name="AutoShape 60"/>
              <p:cNvSpPr>
                <a:spLocks/>
              </p:cNvSpPr>
              <p:nvPr/>
            </p:nvSpPr>
            <p:spPr bwMode="auto">
              <a:xfrm>
                <a:off x="0" y="0"/>
                <a:ext cx="146" cy="8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81" name="AutoShape 61"/>
              <p:cNvSpPr>
                <a:spLocks/>
              </p:cNvSpPr>
              <p:nvPr/>
            </p:nvSpPr>
            <p:spPr bwMode="auto">
              <a:xfrm>
                <a:off x="0" y="0"/>
                <a:ext cx="146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151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5" name="Group 62"/>
            <p:cNvGrpSpPr>
              <a:grpSpLocks/>
            </p:cNvGrpSpPr>
            <p:nvPr/>
          </p:nvGrpSpPr>
          <p:grpSpPr bwMode="auto">
            <a:xfrm>
              <a:off x="0" y="271"/>
              <a:ext cx="205" cy="91"/>
              <a:chOff x="0" y="0"/>
              <a:chExt cx="205" cy="90"/>
            </a:xfrm>
          </p:grpSpPr>
          <p:sp>
            <p:nvSpPr>
              <p:cNvPr id="78" name="AutoShape 63"/>
              <p:cNvSpPr>
                <a:spLocks/>
              </p:cNvSpPr>
              <p:nvPr/>
            </p:nvSpPr>
            <p:spPr bwMode="auto">
              <a:xfrm>
                <a:off x="0" y="0"/>
                <a:ext cx="205" cy="8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79" name="AutoShape 64"/>
              <p:cNvSpPr>
                <a:spLocks/>
              </p:cNvSpPr>
              <p:nvPr/>
            </p:nvSpPr>
            <p:spPr bwMode="auto">
              <a:xfrm>
                <a:off x="0" y="0"/>
                <a:ext cx="205" cy="9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 b="1" dirty="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RESOLVE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 b="1" dirty="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(monthly*3)</a:t>
                </a:r>
                <a:endParaRPr lang="th-TH" sz="9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6" name="Group 65"/>
            <p:cNvGrpSpPr>
              <a:grpSpLocks/>
            </p:cNvGrpSpPr>
            <p:nvPr/>
          </p:nvGrpSpPr>
          <p:grpSpPr bwMode="auto">
            <a:xfrm>
              <a:off x="836" y="186"/>
              <a:ext cx="188" cy="86"/>
              <a:chOff x="0" y="0"/>
              <a:chExt cx="188" cy="86"/>
            </a:xfrm>
          </p:grpSpPr>
          <p:sp>
            <p:nvSpPr>
              <p:cNvPr id="76" name="AutoShape 66"/>
              <p:cNvSpPr>
                <a:spLocks/>
              </p:cNvSpPr>
              <p:nvPr/>
            </p:nvSpPr>
            <p:spPr bwMode="auto">
              <a:xfrm>
                <a:off x="0" y="0"/>
                <a:ext cx="188" cy="8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77" name="AutoShape 67"/>
              <p:cNvSpPr>
                <a:spLocks/>
              </p:cNvSpPr>
              <p:nvPr/>
            </p:nvSpPr>
            <p:spPr bwMode="auto">
              <a:xfrm>
                <a:off x="0" y="0"/>
                <a:ext cx="188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15 letter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7" name="Group 68"/>
            <p:cNvGrpSpPr>
              <a:grpSpLocks/>
            </p:cNvGrpSpPr>
            <p:nvPr/>
          </p:nvGrpSpPr>
          <p:grpSpPr bwMode="auto">
            <a:xfrm>
              <a:off x="648" y="186"/>
              <a:ext cx="189" cy="171"/>
              <a:chOff x="0" y="0"/>
              <a:chExt cx="188" cy="171"/>
            </a:xfrm>
          </p:grpSpPr>
          <p:sp>
            <p:nvSpPr>
              <p:cNvPr id="74" name="AutoShape 69"/>
              <p:cNvSpPr>
                <a:spLocks/>
              </p:cNvSpPr>
              <p:nvPr/>
            </p:nvSpPr>
            <p:spPr bwMode="auto">
              <a:xfrm>
                <a:off x="0" y="0"/>
                <a:ext cx="188" cy="171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75" name="AutoShape 70"/>
              <p:cNvSpPr>
                <a:spLocks/>
              </p:cNvSpPr>
              <p:nvPr/>
            </p:nvSpPr>
            <p:spPr bwMode="auto">
              <a:xfrm>
                <a:off x="0" y="0"/>
                <a:ext cx="188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Lucentis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8" name="Group 71"/>
            <p:cNvGrpSpPr>
              <a:grpSpLocks/>
            </p:cNvGrpSpPr>
            <p:nvPr/>
          </p:nvGrpSpPr>
          <p:grpSpPr bwMode="auto">
            <a:xfrm>
              <a:off x="349" y="186"/>
              <a:ext cx="300" cy="193"/>
              <a:chOff x="0" y="0"/>
              <a:chExt cx="299" cy="192"/>
            </a:xfrm>
          </p:grpSpPr>
          <p:sp>
            <p:nvSpPr>
              <p:cNvPr id="72" name="AutoShape 72"/>
              <p:cNvSpPr>
                <a:spLocks/>
              </p:cNvSpPr>
              <p:nvPr/>
            </p:nvSpPr>
            <p:spPr bwMode="auto">
              <a:xfrm>
                <a:off x="0" y="0"/>
                <a:ext cx="299" cy="171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73" name="AutoShape 73"/>
              <p:cNvSpPr>
                <a:spLocks/>
              </p:cNvSpPr>
              <p:nvPr/>
            </p:nvSpPr>
            <p:spPr bwMode="auto">
              <a:xfrm>
                <a:off x="0" y="0"/>
                <a:ext cx="299" cy="192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Sham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Lucentis 0.3 mg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Lucentis 0.5 mg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90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(RESOLVE : prn + rescue laser)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9" name="Group 74"/>
            <p:cNvGrpSpPr>
              <a:grpSpLocks/>
            </p:cNvGrpSpPr>
            <p:nvPr/>
          </p:nvGrpSpPr>
          <p:grpSpPr bwMode="auto">
            <a:xfrm>
              <a:off x="204" y="186"/>
              <a:ext cx="146" cy="86"/>
              <a:chOff x="0" y="0"/>
              <a:chExt cx="146" cy="86"/>
            </a:xfrm>
          </p:grpSpPr>
          <p:sp>
            <p:nvSpPr>
              <p:cNvPr id="70" name="AutoShape 75"/>
              <p:cNvSpPr>
                <a:spLocks/>
              </p:cNvSpPr>
              <p:nvPr/>
            </p:nvSpPr>
            <p:spPr bwMode="auto">
              <a:xfrm>
                <a:off x="0" y="0"/>
                <a:ext cx="146" cy="8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71" name="AutoShape 76"/>
              <p:cNvSpPr>
                <a:spLocks/>
              </p:cNvSpPr>
              <p:nvPr/>
            </p:nvSpPr>
            <p:spPr bwMode="auto">
              <a:xfrm>
                <a:off x="0" y="0"/>
                <a:ext cx="146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372/382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0" name="Group 77"/>
            <p:cNvGrpSpPr>
              <a:grpSpLocks/>
            </p:cNvGrpSpPr>
            <p:nvPr/>
          </p:nvGrpSpPr>
          <p:grpSpPr bwMode="auto">
            <a:xfrm>
              <a:off x="0" y="186"/>
              <a:ext cx="205" cy="90"/>
              <a:chOff x="0" y="0"/>
              <a:chExt cx="205" cy="90"/>
            </a:xfrm>
          </p:grpSpPr>
          <p:sp>
            <p:nvSpPr>
              <p:cNvPr id="68" name="AutoShape 78"/>
              <p:cNvSpPr>
                <a:spLocks/>
              </p:cNvSpPr>
              <p:nvPr/>
            </p:nvSpPr>
            <p:spPr bwMode="auto">
              <a:xfrm>
                <a:off x="0" y="0"/>
                <a:ext cx="205" cy="8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69" name="AutoShape 79"/>
              <p:cNvSpPr>
                <a:spLocks/>
              </p:cNvSpPr>
              <p:nvPr/>
            </p:nvSpPr>
            <p:spPr bwMode="auto">
              <a:xfrm>
                <a:off x="0" y="0"/>
                <a:ext cx="205" cy="9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 b="1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RISE/ RIDE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 b="1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(monthly)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1" name="Group 80"/>
            <p:cNvGrpSpPr>
              <a:grpSpLocks/>
            </p:cNvGrpSpPr>
            <p:nvPr/>
          </p:nvGrpSpPr>
          <p:grpSpPr bwMode="auto">
            <a:xfrm>
              <a:off x="836" y="60"/>
              <a:ext cx="188" cy="127"/>
              <a:chOff x="0" y="0"/>
              <a:chExt cx="188" cy="127"/>
            </a:xfrm>
          </p:grpSpPr>
          <p:sp>
            <p:nvSpPr>
              <p:cNvPr id="66" name="AutoShape 81"/>
              <p:cNvSpPr>
                <a:spLocks/>
              </p:cNvSpPr>
              <p:nvPr/>
            </p:nvSpPr>
            <p:spPr bwMode="auto">
              <a:xfrm>
                <a:off x="0" y="0"/>
                <a:ext cx="188" cy="12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67" name="AutoShape 82"/>
              <p:cNvSpPr>
                <a:spLocks/>
              </p:cNvSpPr>
              <p:nvPr/>
            </p:nvSpPr>
            <p:spPr bwMode="auto">
              <a:xfrm>
                <a:off x="0" y="0"/>
                <a:ext cx="188" cy="9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5 letter</a:t>
                </a:r>
              </a:p>
            </p:txBody>
          </p:sp>
        </p:grpSp>
        <p:grpSp>
          <p:nvGrpSpPr>
            <p:cNvPr id="32" name="Group 83"/>
            <p:cNvGrpSpPr>
              <a:grpSpLocks/>
            </p:cNvGrpSpPr>
            <p:nvPr/>
          </p:nvGrpSpPr>
          <p:grpSpPr bwMode="auto">
            <a:xfrm>
              <a:off x="648" y="60"/>
              <a:ext cx="189" cy="127"/>
              <a:chOff x="0" y="0"/>
              <a:chExt cx="188" cy="127"/>
            </a:xfrm>
          </p:grpSpPr>
          <p:sp>
            <p:nvSpPr>
              <p:cNvPr id="64" name="AutoShape 84"/>
              <p:cNvSpPr>
                <a:spLocks/>
              </p:cNvSpPr>
              <p:nvPr/>
            </p:nvSpPr>
            <p:spPr bwMode="auto">
              <a:xfrm>
                <a:off x="0" y="0"/>
                <a:ext cx="188" cy="12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AutoShape 85"/>
              <p:cNvSpPr>
                <a:spLocks/>
              </p:cNvSpPr>
              <p:nvPr/>
            </p:nvSpPr>
            <p:spPr bwMode="auto">
              <a:xfrm>
                <a:off x="0" y="0"/>
                <a:ext cx="188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Laser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3" name="Group 86"/>
            <p:cNvGrpSpPr>
              <a:grpSpLocks/>
            </p:cNvGrpSpPr>
            <p:nvPr/>
          </p:nvGrpSpPr>
          <p:grpSpPr bwMode="auto">
            <a:xfrm>
              <a:off x="349" y="60"/>
              <a:ext cx="300" cy="134"/>
              <a:chOff x="0" y="0"/>
              <a:chExt cx="299" cy="134"/>
            </a:xfrm>
          </p:grpSpPr>
          <p:sp>
            <p:nvSpPr>
              <p:cNvPr id="62" name="AutoShape 87"/>
              <p:cNvSpPr>
                <a:spLocks/>
              </p:cNvSpPr>
              <p:nvPr/>
            </p:nvSpPr>
            <p:spPr bwMode="auto">
              <a:xfrm>
                <a:off x="0" y="0"/>
                <a:ext cx="299" cy="12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AutoShape 88"/>
              <p:cNvSpPr>
                <a:spLocks/>
              </p:cNvSpPr>
              <p:nvPr/>
            </p:nvSpPr>
            <p:spPr bwMode="auto">
              <a:xfrm>
                <a:off x="0" y="0"/>
                <a:ext cx="299" cy="13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 dirty="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Laser  </a:t>
                </a:r>
                <a:endParaRPr lang="en-US" sz="1350" dirty="0">
                  <a:solidFill>
                    <a:schemeClr val="bg1"/>
                  </a:solidFill>
                  <a:latin typeface="Helvetica" charset="0"/>
                  <a:ea typeface="Helvetica" charset="0"/>
                  <a:cs typeface="Helvetica" charset="0"/>
                  <a:sym typeface="Helvetica" charset="0"/>
                </a:endParaRP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 dirty="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IVTA 1 mg  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 dirty="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IVTA 4 mg</a:t>
                </a:r>
                <a:endParaRPr lang="th-TH" sz="9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4" name="Group 89"/>
            <p:cNvGrpSpPr>
              <a:grpSpLocks/>
            </p:cNvGrpSpPr>
            <p:nvPr/>
          </p:nvGrpSpPr>
          <p:grpSpPr bwMode="auto">
            <a:xfrm>
              <a:off x="204" y="60"/>
              <a:ext cx="146" cy="127"/>
              <a:chOff x="0" y="0"/>
              <a:chExt cx="146" cy="127"/>
            </a:xfrm>
          </p:grpSpPr>
          <p:sp>
            <p:nvSpPr>
              <p:cNvPr id="60" name="AutoShape 90"/>
              <p:cNvSpPr>
                <a:spLocks/>
              </p:cNvSpPr>
              <p:nvPr/>
            </p:nvSpPr>
            <p:spPr bwMode="auto">
              <a:xfrm>
                <a:off x="0" y="0"/>
                <a:ext cx="146" cy="12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AutoShape 91"/>
              <p:cNvSpPr>
                <a:spLocks/>
              </p:cNvSpPr>
              <p:nvPr/>
            </p:nvSpPr>
            <p:spPr bwMode="auto">
              <a:xfrm>
                <a:off x="0" y="0"/>
                <a:ext cx="146" cy="46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840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5" name="Group 92"/>
            <p:cNvGrpSpPr>
              <a:grpSpLocks/>
            </p:cNvGrpSpPr>
            <p:nvPr/>
          </p:nvGrpSpPr>
          <p:grpSpPr bwMode="auto">
            <a:xfrm>
              <a:off x="0" y="60"/>
              <a:ext cx="205" cy="127"/>
              <a:chOff x="0" y="0"/>
              <a:chExt cx="205" cy="127"/>
            </a:xfrm>
          </p:grpSpPr>
          <p:sp>
            <p:nvSpPr>
              <p:cNvPr id="58" name="AutoShape 93"/>
              <p:cNvSpPr>
                <a:spLocks/>
              </p:cNvSpPr>
              <p:nvPr/>
            </p:nvSpPr>
            <p:spPr bwMode="auto">
              <a:xfrm>
                <a:off x="0" y="0"/>
                <a:ext cx="205" cy="12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4186" tIns="54186" rIns="54186" bIns="54186" anchor="ctr"/>
              <a:lstStyle/>
              <a:p>
                <a:pPr defTabSz="622697"/>
                <a:endParaRPr lang="th-TH" sz="1500">
                  <a:solidFill>
                    <a:schemeClr val="bg1"/>
                  </a:solidFill>
                </a:endParaRPr>
              </a:p>
            </p:txBody>
          </p:sp>
          <p:sp>
            <p:nvSpPr>
              <p:cNvPr id="59" name="AutoShape 94"/>
              <p:cNvSpPr>
                <a:spLocks/>
              </p:cNvSpPr>
              <p:nvPr/>
            </p:nvSpPr>
            <p:spPr bwMode="auto">
              <a:xfrm>
                <a:off x="0" y="0"/>
                <a:ext cx="205" cy="9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94826" tIns="54186" rIns="94826" bIns="54186"/>
              <a:lstStyle/>
              <a:p>
                <a:pPr defTabSz="975122">
                  <a:spcBef>
                    <a:spcPts val="450"/>
                  </a:spcBef>
                </a:pPr>
                <a:r>
                  <a:rPr lang="th-TH" sz="1350" b="1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DRCR.net</a:t>
                </a:r>
              </a:p>
              <a:p>
                <a:pPr defTabSz="975122">
                  <a:spcBef>
                    <a:spcPts val="450"/>
                  </a:spcBef>
                </a:pPr>
                <a:r>
                  <a:rPr lang="th-TH" sz="1350" b="1">
                    <a:solidFill>
                      <a:schemeClr val="bg1"/>
                    </a:solidFill>
                    <a:latin typeface="Helvetica" charset="0"/>
                    <a:ea typeface="Helvetica" charset="0"/>
                    <a:cs typeface="Helvetica" charset="0"/>
                    <a:sym typeface="Helvetica" charset="0"/>
                  </a:rPr>
                  <a:t>(2008)</a:t>
                </a:r>
                <a:endParaRPr lang="th-TH" sz="9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6" name="AutoShape 95"/>
            <p:cNvSpPr>
              <a:spLocks/>
            </p:cNvSpPr>
            <p:nvPr/>
          </p:nvSpPr>
          <p:spPr bwMode="auto">
            <a:xfrm>
              <a:off x="836" y="0"/>
              <a:ext cx="188" cy="5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4826" tIns="54186" rIns="94826" bIns="54186"/>
            <a:lstStyle/>
            <a:p>
              <a:pPr defTabSz="975122">
                <a:spcBef>
                  <a:spcPts val="450"/>
                </a:spcBef>
              </a:pPr>
              <a:r>
                <a:rPr lang="th-TH" sz="1500" b="1" dirty="0"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Improve</a:t>
              </a:r>
              <a:endParaRPr lang="th-TH" sz="900" dirty="0"/>
            </a:p>
          </p:txBody>
        </p:sp>
        <p:sp>
          <p:nvSpPr>
            <p:cNvPr id="37" name="AutoShape 96"/>
            <p:cNvSpPr>
              <a:spLocks/>
            </p:cNvSpPr>
            <p:nvPr/>
          </p:nvSpPr>
          <p:spPr bwMode="auto">
            <a:xfrm>
              <a:off x="648" y="0"/>
              <a:ext cx="189" cy="5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4826" tIns="54186" rIns="94826" bIns="54186"/>
            <a:lstStyle/>
            <a:p>
              <a:pPr defTabSz="975122">
                <a:spcBef>
                  <a:spcPts val="450"/>
                </a:spcBef>
              </a:pPr>
              <a:r>
                <a:rPr lang="th-TH" sz="1500" b="1" dirty="0"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Prefer</a:t>
              </a:r>
              <a:endParaRPr lang="th-TH" sz="900" dirty="0"/>
            </a:p>
          </p:txBody>
        </p:sp>
        <p:sp>
          <p:nvSpPr>
            <p:cNvPr id="38" name="AutoShape 97"/>
            <p:cNvSpPr>
              <a:spLocks/>
            </p:cNvSpPr>
            <p:nvPr/>
          </p:nvSpPr>
          <p:spPr bwMode="auto">
            <a:xfrm>
              <a:off x="349" y="0"/>
              <a:ext cx="300" cy="5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4826" tIns="54186" rIns="94826" bIns="54186"/>
            <a:lstStyle/>
            <a:p>
              <a:pPr defTabSz="975122">
                <a:spcBef>
                  <a:spcPts val="450"/>
                </a:spcBef>
              </a:pPr>
              <a:r>
                <a:rPr lang="th-TH" sz="1500" b="1" dirty="0"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Group</a:t>
              </a:r>
              <a:endParaRPr lang="th-TH" sz="900" dirty="0"/>
            </a:p>
          </p:txBody>
        </p:sp>
        <p:sp>
          <p:nvSpPr>
            <p:cNvPr id="39" name="AutoShape 98"/>
            <p:cNvSpPr>
              <a:spLocks/>
            </p:cNvSpPr>
            <p:nvPr/>
          </p:nvSpPr>
          <p:spPr bwMode="auto">
            <a:xfrm>
              <a:off x="204" y="0"/>
              <a:ext cx="146" cy="5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4826" tIns="54186" rIns="94826" bIns="54186"/>
            <a:lstStyle/>
            <a:p>
              <a:pPr defTabSz="975122">
                <a:spcBef>
                  <a:spcPts val="450"/>
                </a:spcBef>
              </a:pPr>
              <a:r>
                <a:rPr lang="th-TH" sz="1500" b="1" dirty="0"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N </a:t>
              </a:r>
              <a:r>
                <a:rPr lang="th-TH" sz="1350" b="1" dirty="0"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(eyes)</a:t>
              </a:r>
              <a:endParaRPr lang="th-TH" sz="900" b="1" dirty="0"/>
            </a:p>
          </p:txBody>
        </p:sp>
        <p:sp>
          <p:nvSpPr>
            <p:cNvPr id="40" name="AutoShape 99"/>
            <p:cNvSpPr>
              <a:spLocks/>
            </p:cNvSpPr>
            <p:nvPr/>
          </p:nvSpPr>
          <p:spPr bwMode="auto">
            <a:xfrm>
              <a:off x="0" y="0"/>
              <a:ext cx="205" cy="5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 cmpd="sng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4826" tIns="54186" rIns="94826" bIns="54186"/>
            <a:lstStyle/>
            <a:p>
              <a:pPr defTabSz="975122">
                <a:spcBef>
                  <a:spcPts val="450"/>
                </a:spcBef>
              </a:pPr>
              <a:r>
                <a:rPr lang="th-TH" sz="1500" b="1" dirty="0"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Trial</a:t>
              </a:r>
              <a:endParaRPr lang="th-TH" sz="900" dirty="0"/>
            </a:p>
          </p:txBody>
        </p:sp>
        <p:sp>
          <p:nvSpPr>
            <p:cNvPr id="41" name="Line 100"/>
            <p:cNvSpPr>
              <a:spLocks noChangeShapeType="1"/>
            </p:cNvSpPr>
            <p:nvPr/>
          </p:nvSpPr>
          <p:spPr bwMode="auto">
            <a:xfrm>
              <a:off x="0" y="0"/>
              <a:ext cx="1025" cy="1"/>
            </a:xfrm>
            <a:prstGeom prst="line">
              <a:avLst/>
            </a:prstGeom>
            <a:noFill/>
            <a:ln w="40640" cap="sq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  <p:sp>
          <p:nvSpPr>
            <p:cNvPr id="42" name="Line 101"/>
            <p:cNvSpPr>
              <a:spLocks noChangeShapeType="1"/>
            </p:cNvSpPr>
            <p:nvPr/>
          </p:nvSpPr>
          <p:spPr bwMode="auto">
            <a:xfrm>
              <a:off x="0" y="60"/>
              <a:ext cx="1025" cy="1"/>
            </a:xfrm>
            <a:prstGeom prst="line">
              <a:avLst/>
            </a:prstGeom>
            <a:noFill/>
            <a:ln w="18062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  <p:sp>
          <p:nvSpPr>
            <p:cNvPr id="43" name="Line 102"/>
            <p:cNvSpPr>
              <a:spLocks noChangeShapeType="1"/>
            </p:cNvSpPr>
            <p:nvPr/>
          </p:nvSpPr>
          <p:spPr bwMode="auto">
            <a:xfrm>
              <a:off x="0" y="186"/>
              <a:ext cx="1025" cy="1"/>
            </a:xfrm>
            <a:prstGeom prst="line">
              <a:avLst/>
            </a:prstGeom>
            <a:noFill/>
            <a:ln w="18062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  <p:sp>
          <p:nvSpPr>
            <p:cNvPr id="44" name="Line 103"/>
            <p:cNvSpPr>
              <a:spLocks noChangeShapeType="1"/>
            </p:cNvSpPr>
            <p:nvPr/>
          </p:nvSpPr>
          <p:spPr bwMode="auto">
            <a:xfrm>
              <a:off x="0" y="271"/>
              <a:ext cx="350" cy="1"/>
            </a:xfrm>
            <a:prstGeom prst="line">
              <a:avLst/>
            </a:prstGeom>
            <a:noFill/>
            <a:ln w="18062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  <p:sp>
          <p:nvSpPr>
            <p:cNvPr id="45" name="Line 104"/>
            <p:cNvSpPr>
              <a:spLocks noChangeShapeType="1"/>
            </p:cNvSpPr>
            <p:nvPr/>
          </p:nvSpPr>
          <p:spPr bwMode="auto">
            <a:xfrm>
              <a:off x="0" y="356"/>
              <a:ext cx="1025" cy="1"/>
            </a:xfrm>
            <a:prstGeom prst="line">
              <a:avLst/>
            </a:prstGeom>
            <a:noFill/>
            <a:ln w="18062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  <p:sp>
          <p:nvSpPr>
            <p:cNvPr id="46" name="Line 105"/>
            <p:cNvSpPr>
              <a:spLocks noChangeShapeType="1"/>
            </p:cNvSpPr>
            <p:nvPr/>
          </p:nvSpPr>
          <p:spPr bwMode="auto">
            <a:xfrm>
              <a:off x="0" y="441"/>
              <a:ext cx="350" cy="1"/>
            </a:xfrm>
            <a:prstGeom prst="line">
              <a:avLst/>
            </a:prstGeom>
            <a:noFill/>
            <a:ln w="18062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  <p:sp>
          <p:nvSpPr>
            <p:cNvPr id="47" name="Line 106"/>
            <p:cNvSpPr>
              <a:spLocks noChangeShapeType="1"/>
            </p:cNvSpPr>
            <p:nvPr/>
          </p:nvSpPr>
          <p:spPr bwMode="auto">
            <a:xfrm>
              <a:off x="0" y="523"/>
              <a:ext cx="1025" cy="1"/>
            </a:xfrm>
            <a:prstGeom prst="line">
              <a:avLst/>
            </a:prstGeom>
            <a:noFill/>
            <a:ln w="18062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  <p:sp>
          <p:nvSpPr>
            <p:cNvPr id="48" name="Line 107"/>
            <p:cNvSpPr>
              <a:spLocks noChangeShapeType="1"/>
            </p:cNvSpPr>
            <p:nvPr/>
          </p:nvSpPr>
          <p:spPr bwMode="auto">
            <a:xfrm>
              <a:off x="0" y="690"/>
              <a:ext cx="1025" cy="1"/>
            </a:xfrm>
            <a:prstGeom prst="line">
              <a:avLst/>
            </a:prstGeom>
            <a:noFill/>
            <a:ln w="18062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  <p:sp>
          <p:nvSpPr>
            <p:cNvPr id="49" name="Line 108"/>
            <p:cNvSpPr>
              <a:spLocks noChangeShapeType="1"/>
            </p:cNvSpPr>
            <p:nvPr/>
          </p:nvSpPr>
          <p:spPr bwMode="auto">
            <a:xfrm>
              <a:off x="0" y="775"/>
              <a:ext cx="1025" cy="1"/>
            </a:xfrm>
            <a:prstGeom prst="line">
              <a:avLst/>
            </a:prstGeom>
            <a:noFill/>
            <a:ln w="40640" cap="sq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  <p:sp>
          <p:nvSpPr>
            <p:cNvPr id="50" name="Line 109"/>
            <p:cNvSpPr>
              <a:spLocks noChangeShapeType="1"/>
            </p:cNvSpPr>
            <p:nvPr/>
          </p:nvSpPr>
          <p:spPr bwMode="auto">
            <a:xfrm>
              <a:off x="0" y="0"/>
              <a:ext cx="1" cy="776"/>
            </a:xfrm>
            <a:prstGeom prst="line">
              <a:avLst/>
            </a:prstGeom>
            <a:noFill/>
            <a:ln w="40640" cap="sq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  <p:sp>
          <p:nvSpPr>
            <p:cNvPr id="51" name="Line 110"/>
            <p:cNvSpPr>
              <a:spLocks noChangeShapeType="1"/>
            </p:cNvSpPr>
            <p:nvPr/>
          </p:nvSpPr>
          <p:spPr bwMode="auto">
            <a:xfrm>
              <a:off x="204" y="0"/>
              <a:ext cx="1" cy="776"/>
            </a:xfrm>
            <a:prstGeom prst="line">
              <a:avLst/>
            </a:prstGeom>
            <a:noFill/>
            <a:ln w="18062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  <p:sp>
          <p:nvSpPr>
            <p:cNvPr id="52" name="Line 111"/>
            <p:cNvSpPr>
              <a:spLocks noChangeShapeType="1"/>
            </p:cNvSpPr>
            <p:nvPr/>
          </p:nvSpPr>
          <p:spPr bwMode="auto">
            <a:xfrm>
              <a:off x="349" y="0"/>
              <a:ext cx="1" cy="776"/>
            </a:xfrm>
            <a:prstGeom prst="line">
              <a:avLst/>
            </a:prstGeom>
            <a:noFill/>
            <a:ln w="18062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  <p:sp>
          <p:nvSpPr>
            <p:cNvPr id="53" name="Line 112"/>
            <p:cNvSpPr>
              <a:spLocks noChangeShapeType="1"/>
            </p:cNvSpPr>
            <p:nvPr/>
          </p:nvSpPr>
          <p:spPr bwMode="auto">
            <a:xfrm>
              <a:off x="648" y="0"/>
              <a:ext cx="1" cy="776"/>
            </a:xfrm>
            <a:prstGeom prst="line">
              <a:avLst/>
            </a:prstGeom>
            <a:noFill/>
            <a:ln w="18062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  <p:sp>
          <p:nvSpPr>
            <p:cNvPr id="54" name="Line 113"/>
            <p:cNvSpPr>
              <a:spLocks noChangeShapeType="1"/>
            </p:cNvSpPr>
            <p:nvPr/>
          </p:nvSpPr>
          <p:spPr bwMode="auto">
            <a:xfrm>
              <a:off x="836" y="0"/>
              <a:ext cx="1" cy="776"/>
            </a:xfrm>
            <a:prstGeom prst="line">
              <a:avLst/>
            </a:prstGeom>
            <a:noFill/>
            <a:ln w="18062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  <p:sp>
          <p:nvSpPr>
            <p:cNvPr id="55" name="Line 114"/>
            <p:cNvSpPr>
              <a:spLocks noChangeShapeType="1"/>
            </p:cNvSpPr>
            <p:nvPr/>
          </p:nvSpPr>
          <p:spPr bwMode="auto">
            <a:xfrm>
              <a:off x="1024" y="0"/>
              <a:ext cx="0" cy="776"/>
            </a:xfrm>
            <a:prstGeom prst="line">
              <a:avLst/>
            </a:prstGeom>
            <a:noFill/>
            <a:ln w="40640" cap="sq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  <p:sp>
          <p:nvSpPr>
            <p:cNvPr id="56" name="Line 115"/>
            <p:cNvSpPr>
              <a:spLocks noChangeShapeType="1"/>
            </p:cNvSpPr>
            <p:nvPr/>
          </p:nvSpPr>
          <p:spPr bwMode="auto">
            <a:xfrm>
              <a:off x="836" y="271"/>
              <a:ext cx="188" cy="1"/>
            </a:xfrm>
            <a:prstGeom prst="line">
              <a:avLst/>
            </a:prstGeom>
            <a:noFill/>
            <a:ln w="18062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  <p:sp>
          <p:nvSpPr>
            <p:cNvPr id="57" name="Line 116"/>
            <p:cNvSpPr>
              <a:spLocks noChangeShapeType="1"/>
            </p:cNvSpPr>
            <p:nvPr/>
          </p:nvSpPr>
          <p:spPr bwMode="auto">
            <a:xfrm>
              <a:off x="836" y="441"/>
              <a:ext cx="188" cy="1"/>
            </a:xfrm>
            <a:prstGeom prst="line">
              <a:avLst/>
            </a:prstGeom>
            <a:noFill/>
            <a:ln w="18062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h-TH" sz="900">
                <a:solidFill>
                  <a:schemeClr val="bg1"/>
                </a:solidFill>
              </a:endParaRPr>
            </a:p>
          </p:txBody>
        </p:sp>
      </p:grpSp>
      <p:sp>
        <p:nvSpPr>
          <p:cNvPr id="120" name="Title 1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01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Vitrectomy</a:t>
            </a:r>
            <a:r>
              <a:rPr lang="en-US" dirty="0"/>
              <a:t> in </a:t>
            </a:r>
            <a:r>
              <a:rPr lang="en-US" dirty="0" smtClean="0"/>
              <a:t>PDR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422595" cy="488128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DRVS </a:t>
            </a:r>
            <a:r>
              <a:rPr lang="en-US" dirty="0" smtClean="0"/>
              <a:t>results : </a:t>
            </a:r>
            <a:r>
              <a:rPr lang="en-US" dirty="0"/>
              <a:t>Early </a:t>
            </a:r>
            <a:r>
              <a:rPr lang="en-US" dirty="0" err="1"/>
              <a:t>vitrectomy</a:t>
            </a:r>
            <a:endParaRPr lang="en-US" dirty="0"/>
          </a:p>
          <a:p>
            <a:pPr lvl="1"/>
            <a:r>
              <a:rPr lang="en-US" dirty="0"/>
              <a:t>Benefit seen in type 1 DM of more than 20 year duration of DM</a:t>
            </a:r>
          </a:p>
          <a:p>
            <a:pPr lvl="1"/>
            <a:r>
              <a:rPr lang="en-US" dirty="0"/>
              <a:t>Benefit seen only in eyes with most severe PDR </a:t>
            </a:r>
          </a:p>
          <a:p>
            <a:endParaRPr lang="th-TH" dirty="0"/>
          </a:p>
        </p:txBody>
      </p:sp>
      <p:pic>
        <p:nvPicPr>
          <p:cNvPr id="2050" name="Picture 2" descr="http://www.med.cmu.ac.th/dept/eye/2012/images/knowledge_for_people/rd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10" y="3196389"/>
            <a:ext cx="2800350" cy="305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.ytimg.com/vi/hBJKj8phUvY/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74" t="12431" r="12131" b="12791"/>
          <a:stretch/>
        </p:blipFill>
        <p:spPr bwMode="auto">
          <a:xfrm>
            <a:off x="3285060" y="3192378"/>
            <a:ext cx="5334000" cy="3061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48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Systemic </a:t>
            </a:r>
            <a:r>
              <a:rPr lang="en-US" dirty="0" err="1" smtClean="0"/>
              <a:t>treament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245" y="1879829"/>
            <a:ext cx="6711654" cy="4195481"/>
          </a:xfrm>
        </p:spPr>
        <p:txBody>
          <a:bodyPr/>
          <a:lstStyle/>
          <a:p>
            <a:r>
              <a:rPr lang="en-US" dirty="0" smtClean="0"/>
              <a:t>Control BS, HbA1C</a:t>
            </a:r>
          </a:p>
          <a:p>
            <a:r>
              <a:rPr lang="en-US" dirty="0" smtClean="0"/>
              <a:t>Control BP</a:t>
            </a:r>
          </a:p>
          <a:p>
            <a:r>
              <a:rPr lang="en-US" dirty="0" smtClean="0"/>
              <a:t>Lipid profile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1405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4425961"/>
              </p:ext>
            </p:extLst>
          </p:nvPr>
        </p:nvGraphicFramePr>
        <p:xfrm>
          <a:off x="0" y="-2"/>
          <a:ext cx="9143998" cy="6857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9088"/>
                <a:gridCol w="1011893"/>
                <a:gridCol w="1046138"/>
                <a:gridCol w="929898"/>
                <a:gridCol w="929898"/>
                <a:gridCol w="1472339"/>
                <a:gridCol w="1239864"/>
                <a:gridCol w="1084880"/>
              </a:tblGrid>
              <a:tr h="432467">
                <a:tc>
                  <a:txBody>
                    <a:bodyPr/>
                    <a:lstStyle/>
                    <a:p>
                      <a:pPr algn="l"/>
                      <a:endParaRPr lang="th-TH" sz="1600" dirty="0"/>
                    </a:p>
                  </a:txBody>
                  <a:tcPr marL="68580" marR="68580" marT="34290" marB="3429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Rate of progression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Evaluation 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Treatment 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1600" dirty="0"/>
                    </a:p>
                  </a:txBody>
                  <a:tcPr marL="68580" marR="68580" marT="34290" marB="34290"/>
                </a:tc>
              </a:tr>
              <a:tr h="756818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Level</a:t>
                      </a:r>
                      <a:r>
                        <a:rPr lang="en-US" sz="1600" baseline="0" dirty="0" smtClean="0"/>
                        <a:t> of DR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PDR 1 </a:t>
                      </a:r>
                      <a:r>
                        <a:rPr lang="en-US" sz="1600" dirty="0" err="1" smtClean="0"/>
                        <a:t>yr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HRC 5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yr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FFA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OCT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PRP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Macular laser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F/U(</a:t>
                      </a:r>
                      <a:r>
                        <a:rPr lang="en-US" sz="1600" dirty="0" err="1" smtClean="0"/>
                        <a:t>mo</a:t>
                      </a:r>
                      <a:r>
                        <a:rPr lang="en-US" sz="1600" dirty="0" smtClean="0"/>
                        <a:t>)</a:t>
                      </a:r>
                      <a:endParaRPr lang="th-TH" sz="1600" dirty="0" smtClean="0"/>
                    </a:p>
                    <a:p>
                      <a:pPr algn="ctr"/>
                      <a:endParaRPr lang="th-TH" sz="1600" dirty="0"/>
                    </a:p>
                  </a:txBody>
                  <a:tcPr marL="68580" marR="68580" marT="34290" marB="34290"/>
                </a:tc>
              </a:tr>
              <a:tr h="432467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Mild NPDR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5%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15%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12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</a:tr>
              <a:tr h="432467"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ME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+/-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yes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4-6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</a:tr>
              <a:tr h="432467"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600" dirty="0" smtClean="0"/>
                        <a:t>CSME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yes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yes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yes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2-4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</a:tr>
              <a:tr h="432467">
                <a:tc>
                  <a:txBody>
                    <a:bodyPr/>
                    <a:lstStyle/>
                    <a:p>
                      <a:pPr algn="l"/>
                      <a:endParaRPr lang="th-TH" sz="16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600" dirty="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32467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Mod NPDR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12-27%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33%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6-8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</a:tr>
              <a:tr h="43246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dirty="0" smtClean="0"/>
                        <a:t>ME</a:t>
                      </a:r>
                      <a:endParaRPr lang="th-TH" sz="1600" dirty="0" smtClean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+/-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yes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4-6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</a:tr>
              <a:tr h="432467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dirty="0" smtClean="0"/>
                        <a:t>CSME</a:t>
                      </a:r>
                      <a:endParaRPr lang="th-TH" sz="1600" dirty="0" smtClean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yes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yes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yes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2-4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</a:tr>
              <a:tr h="432467">
                <a:tc>
                  <a:txBody>
                    <a:bodyPr/>
                    <a:lstStyle/>
                    <a:p>
                      <a:pPr algn="l"/>
                      <a:endParaRPr lang="th-TH" sz="16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600" dirty="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600" dirty="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89559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Severe NPDR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52%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60%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rarely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No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3-4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</a:tr>
              <a:tr h="75681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dirty="0" smtClean="0"/>
                        <a:t>ME</a:t>
                      </a:r>
                      <a:endParaRPr lang="th-TH" sz="1600" dirty="0" smtClean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+/-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yes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Occasional after focal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occasional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2-3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</a:tr>
              <a:tr h="86260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600" dirty="0" smtClean="0"/>
                        <a:t>CSME</a:t>
                      </a:r>
                      <a:endParaRPr lang="th-TH" sz="1600" dirty="0" smtClean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6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yes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yes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Occasional after focal</a:t>
                      </a:r>
                      <a:endParaRPr lang="th-TH" sz="1600" dirty="0" smtClean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yes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/>
                        <a:t>2-3</a:t>
                      </a:r>
                      <a:endParaRPr lang="th-TH" sz="16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37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Blood glucose </a:t>
            </a:r>
            <a:r>
              <a:rPr lang="en-US" dirty="0" smtClean="0"/>
              <a:t>control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6711654" cy="4195481"/>
          </a:xfrm>
        </p:spPr>
        <p:txBody>
          <a:bodyPr/>
          <a:lstStyle/>
          <a:p>
            <a:r>
              <a:rPr lang="en-US" dirty="0" smtClean="0"/>
              <a:t>DCCT (intensive group : mean HbA1c 7.5%)</a:t>
            </a:r>
          </a:p>
          <a:p>
            <a:r>
              <a:rPr lang="en-US" dirty="0" smtClean="0"/>
              <a:t>UKPDS (</a:t>
            </a:r>
            <a:r>
              <a:rPr lang="en-US" dirty="0"/>
              <a:t>intensive group : mean HbA1c </a:t>
            </a:r>
            <a:r>
              <a:rPr lang="en-US" dirty="0" smtClean="0"/>
              <a:t>7.0%)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Tight blood sugar control</a:t>
            </a:r>
          </a:p>
          <a:p>
            <a:pPr lvl="1"/>
            <a:r>
              <a:rPr lang="en-US" dirty="0" smtClean="0"/>
              <a:t>Pros : decrease risk of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DR development, DR progression </a:t>
            </a:r>
            <a:r>
              <a:rPr lang="en-US" dirty="0" smtClean="0"/>
              <a:t>and laser treatment</a:t>
            </a:r>
          </a:p>
          <a:p>
            <a:pPr lvl="1"/>
            <a:r>
              <a:rPr lang="en-US" dirty="0" smtClean="0"/>
              <a:t>Cons : increase hypoglycemia, hospitalization, possible death</a:t>
            </a:r>
            <a:endParaRPr lang="th-TH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72351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graphicFrame>
        <p:nvGraphicFramePr>
          <p:cNvPr id="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7263698"/>
              </p:ext>
            </p:extLst>
          </p:nvPr>
        </p:nvGraphicFramePr>
        <p:xfrm>
          <a:off x="-2" y="76207"/>
          <a:ext cx="9144001" cy="6781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4848"/>
                <a:gridCol w="1007391"/>
                <a:gridCol w="1084881"/>
                <a:gridCol w="723069"/>
                <a:gridCol w="723627"/>
                <a:gridCol w="1652966"/>
                <a:gridCol w="1472339"/>
                <a:gridCol w="1084880"/>
              </a:tblGrid>
              <a:tr h="437728">
                <a:tc>
                  <a:txBody>
                    <a:bodyPr/>
                    <a:lstStyle/>
                    <a:p>
                      <a:pPr algn="l"/>
                      <a:endParaRPr lang="th-TH" sz="1400" dirty="0"/>
                    </a:p>
                  </a:txBody>
                  <a:tcPr marL="68580" marR="68580" marT="34290" marB="3429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Rate of progression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Evaluation 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Treatment 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h-TH" sz="1400" dirty="0"/>
                    </a:p>
                  </a:txBody>
                  <a:tcPr marL="68580" marR="68580" marT="34290" marB="34290"/>
                </a:tc>
              </a:tr>
              <a:tr h="437728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Level</a:t>
                      </a:r>
                      <a:r>
                        <a:rPr lang="en-US" sz="1400" baseline="0" dirty="0" smtClean="0"/>
                        <a:t> of DR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PDR 1 </a:t>
                      </a:r>
                      <a:r>
                        <a:rPr lang="en-US" sz="1400" dirty="0" err="1" smtClean="0"/>
                        <a:t>yr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HRC 5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yr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FFA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OCT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PRP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Macular laser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F/U(</a:t>
                      </a:r>
                      <a:r>
                        <a:rPr lang="en-US" sz="1400" dirty="0" err="1" smtClean="0"/>
                        <a:t>mo</a:t>
                      </a:r>
                      <a:r>
                        <a:rPr lang="en-US" sz="1400" dirty="0" smtClean="0"/>
                        <a:t>)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</a:tr>
              <a:tr h="593632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Very</a:t>
                      </a:r>
                      <a:r>
                        <a:rPr lang="en-US" sz="1400" baseline="0" dirty="0" smtClean="0"/>
                        <a:t> severe NPDR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75%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75%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occasional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2-3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</a:tr>
              <a:tr h="593632"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dirty="0" smtClean="0"/>
                        <a:t>ME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+/-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Occasional after focal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Occasional 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2-3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</a:tr>
              <a:tr h="593632">
                <a:tc>
                  <a:txBody>
                    <a:bodyPr/>
                    <a:lstStyle/>
                    <a:p>
                      <a:pPr marL="285750" indent="-285750" algn="l">
                        <a:buFont typeface="Arial" pitchFamily="34" charset="0"/>
                        <a:buChar char="•"/>
                      </a:pPr>
                      <a:r>
                        <a:rPr lang="en-US" sz="1400" dirty="0" smtClean="0"/>
                        <a:t>CSME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Occasional after focal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2-3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</a:tr>
              <a:tr h="437728">
                <a:tc>
                  <a:txBody>
                    <a:bodyPr/>
                    <a:lstStyle/>
                    <a:p>
                      <a:pPr algn="l"/>
                      <a:endParaRPr lang="th-TH" sz="14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400" dirty="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93632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Non high risk</a:t>
                      </a:r>
                      <a:r>
                        <a:rPr lang="en-US" sz="1400" baseline="0" dirty="0" smtClean="0"/>
                        <a:t> PDR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75%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occasional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2-3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</a:tr>
              <a:tr h="593632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dirty="0" smtClean="0"/>
                        <a:t>ME</a:t>
                      </a:r>
                      <a:endParaRPr lang="th-TH" sz="1400" dirty="0" smtClean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+/-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Occasional after focal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Occasional 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2-3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</a:tr>
              <a:tr h="593632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dirty="0" smtClean="0"/>
                        <a:t>CSME</a:t>
                      </a:r>
                      <a:endParaRPr lang="th-TH" sz="1400" dirty="0" smtClean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Occasional after focal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2-3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</a:tr>
              <a:tr h="437728">
                <a:tc>
                  <a:txBody>
                    <a:bodyPr/>
                    <a:lstStyle/>
                    <a:p>
                      <a:pPr algn="l"/>
                      <a:endParaRPr lang="th-TH" sz="14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400" dirty="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1400" dirty="0"/>
                    </a:p>
                  </a:txBody>
                  <a:tcPr marL="68580" marR="68580" marT="34290" marB="3429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593632">
                <a:tc>
                  <a:txBody>
                    <a:bodyPr/>
                    <a:lstStyle/>
                    <a:p>
                      <a:pPr algn="l"/>
                      <a:r>
                        <a:rPr lang="en-US" sz="1400" dirty="0" smtClean="0"/>
                        <a:t>Non high risk</a:t>
                      </a:r>
                      <a:r>
                        <a:rPr lang="en-US" sz="1400" baseline="0" dirty="0" smtClean="0"/>
                        <a:t> PDR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2-3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</a:tr>
              <a:tr h="43772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dirty="0" smtClean="0"/>
                        <a:t>ME</a:t>
                      </a:r>
                      <a:endParaRPr lang="th-TH" sz="1400" dirty="0" smtClean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usually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1-2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</a:tr>
              <a:tr h="43772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400" dirty="0" smtClean="0"/>
                        <a:t>CSME</a:t>
                      </a:r>
                      <a:endParaRPr lang="th-TH" sz="1400" dirty="0" smtClean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th-TH" sz="140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yes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1-2</a:t>
                      </a:r>
                      <a:endParaRPr lang="th-TH" sz="1400" dirty="0"/>
                    </a:p>
                  </a:txBody>
                  <a:tcPr marL="68580" marR="68580"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1596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Picture 4" descr="Rx 2.png"/>
          <p:cNvPicPr>
            <a:picLocks noChangeAspect="1"/>
          </p:cNvPicPr>
          <p:nvPr/>
        </p:nvPicPr>
        <p:blipFill rotWithShape="1">
          <a:blip r:embed="rId2"/>
          <a:srcRect t="35619"/>
          <a:stretch/>
        </p:blipFill>
        <p:spPr>
          <a:xfrm>
            <a:off x="609600" y="228600"/>
            <a:ext cx="7778817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20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Screening </a:t>
            </a:r>
            <a:endParaRPr lang="th-TH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4325153"/>
              </p:ext>
            </p:extLst>
          </p:nvPr>
        </p:nvGraphicFramePr>
        <p:xfrm>
          <a:off x="914400" y="1676400"/>
          <a:ext cx="7315200" cy="419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7867"/>
                <a:gridCol w="3589866"/>
                <a:gridCol w="2167467"/>
              </a:tblGrid>
              <a:tr h="89807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Type of</a:t>
                      </a:r>
                      <a:r>
                        <a:rPr lang="en-US" sz="2400" baseline="0" dirty="0" smtClean="0"/>
                        <a:t> DM</a:t>
                      </a:r>
                      <a:endParaRPr lang="th-TH" sz="2400" dirty="0"/>
                    </a:p>
                  </a:txBody>
                  <a:tcPr marL="55933" marR="55933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Recommendation time of 1</a:t>
                      </a:r>
                      <a:r>
                        <a:rPr lang="en-US" sz="2400" baseline="30000" dirty="0" smtClean="0"/>
                        <a:t>st</a:t>
                      </a:r>
                      <a:r>
                        <a:rPr lang="en-US" sz="2400" dirty="0" smtClean="0"/>
                        <a:t> exam</a:t>
                      </a:r>
                      <a:endParaRPr lang="th-TH" sz="2400" dirty="0"/>
                    </a:p>
                  </a:txBody>
                  <a:tcPr marL="55933" marR="55933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Routine minimal F/U</a:t>
                      </a:r>
                      <a:endParaRPr lang="th-TH" sz="2400" dirty="0"/>
                    </a:p>
                  </a:txBody>
                  <a:tcPr marL="55933" marR="55933" marT="34290" marB="34290"/>
                </a:tc>
              </a:tr>
              <a:tr h="76502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Type 1 DM</a:t>
                      </a:r>
                      <a:endParaRPr lang="th-TH" sz="1800" dirty="0"/>
                    </a:p>
                  </a:txBody>
                  <a:tcPr marL="55933" marR="55933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 </a:t>
                      </a:r>
                      <a:r>
                        <a:rPr lang="en-US" sz="1800" dirty="0" err="1" smtClean="0"/>
                        <a:t>yr</a:t>
                      </a:r>
                      <a:r>
                        <a:rPr lang="en-US" sz="1800" dirty="0" smtClean="0"/>
                        <a:t> after onset or</a:t>
                      </a:r>
                      <a:r>
                        <a:rPr lang="en-US" sz="1800" baseline="0" dirty="0" smtClean="0"/>
                        <a:t> during puberty</a:t>
                      </a:r>
                      <a:endParaRPr lang="th-TH" sz="1800" dirty="0"/>
                    </a:p>
                  </a:txBody>
                  <a:tcPr marL="55933" marR="55933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Yearly</a:t>
                      </a:r>
                      <a:endParaRPr lang="th-TH" sz="1800" dirty="0"/>
                    </a:p>
                  </a:txBody>
                  <a:tcPr marL="55933" marR="55933" marT="34290" marB="34290"/>
                </a:tc>
              </a:tr>
              <a:tr h="76502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Type 2 DM</a:t>
                      </a:r>
                      <a:endParaRPr lang="th-TH" sz="1800" dirty="0"/>
                    </a:p>
                  </a:txBody>
                  <a:tcPr marL="55933" marR="55933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At time of diagnosis</a:t>
                      </a:r>
                      <a:endParaRPr lang="th-TH" sz="1800" dirty="0"/>
                    </a:p>
                  </a:txBody>
                  <a:tcPr marL="55933" marR="55933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Yearly</a:t>
                      </a:r>
                      <a:endParaRPr lang="th-TH" sz="1800" dirty="0"/>
                    </a:p>
                  </a:txBody>
                  <a:tcPr marL="55933" marR="55933" marT="34290" marB="34290"/>
                </a:tc>
              </a:tr>
              <a:tr h="176288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During</a:t>
                      </a:r>
                      <a:r>
                        <a:rPr lang="en-US" sz="1800" baseline="0" dirty="0" smtClean="0"/>
                        <a:t> pregnancy</a:t>
                      </a:r>
                      <a:endParaRPr lang="th-TH" sz="1800" dirty="0"/>
                    </a:p>
                  </a:txBody>
                  <a:tcPr marL="55933" marR="55933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Prior to pregnancy</a:t>
                      </a:r>
                      <a:r>
                        <a:rPr lang="en-US" sz="1800" baseline="0" dirty="0" smtClean="0"/>
                        <a:t> for counseling</a:t>
                      </a:r>
                    </a:p>
                    <a:p>
                      <a:r>
                        <a:rPr lang="en-US" sz="1800" baseline="0" dirty="0" smtClean="0"/>
                        <a:t>Early in 1</a:t>
                      </a:r>
                      <a:r>
                        <a:rPr lang="en-US" sz="1800" baseline="30000" dirty="0" smtClean="0"/>
                        <a:t>st</a:t>
                      </a:r>
                      <a:r>
                        <a:rPr lang="en-US" sz="1800" baseline="0" dirty="0" smtClean="0"/>
                        <a:t> trimester</a:t>
                      </a:r>
                    </a:p>
                    <a:p>
                      <a:r>
                        <a:rPr lang="en-US" sz="1800" baseline="0" dirty="0" smtClean="0"/>
                        <a:t>Each trimester or more as indicated</a:t>
                      </a:r>
                      <a:endParaRPr lang="th-TH" sz="1800" dirty="0"/>
                    </a:p>
                  </a:txBody>
                  <a:tcPr marL="55933" marR="55933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1-2 months post partum</a:t>
                      </a:r>
                      <a:endParaRPr lang="th-TH" sz="1800" dirty="0"/>
                    </a:p>
                  </a:txBody>
                  <a:tcPr marL="55933" marR="55933" marT="34290" marB="3429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978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</a:t>
            </a:r>
            <a:endParaRPr lang="th-T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6051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pressure control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6711654" cy="4195481"/>
          </a:xfrm>
        </p:spPr>
        <p:txBody>
          <a:bodyPr/>
          <a:lstStyle/>
          <a:p>
            <a:r>
              <a:rPr lang="en-US" dirty="0" smtClean="0"/>
              <a:t>WESDR</a:t>
            </a:r>
          </a:p>
          <a:p>
            <a:r>
              <a:rPr lang="en-US" dirty="0" smtClean="0"/>
              <a:t>UKPDS</a:t>
            </a:r>
          </a:p>
          <a:p>
            <a:r>
              <a:rPr lang="en-US" dirty="0" smtClean="0"/>
              <a:t>Tight blood pressure control</a:t>
            </a:r>
          </a:p>
          <a:p>
            <a:pPr lvl="1"/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Decrease DR progression</a:t>
            </a:r>
          </a:p>
          <a:p>
            <a:pPr lvl="1"/>
            <a:r>
              <a:rPr lang="en-US" dirty="0" smtClean="0"/>
              <a:t>Decrease laser treatment</a:t>
            </a:r>
          </a:p>
          <a:p>
            <a:pPr lvl="1"/>
            <a:r>
              <a:rPr lang="en-US" dirty="0" smtClean="0"/>
              <a:t>Decrease ME</a:t>
            </a:r>
          </a:p>
          <a:p>
            <a:pPr lvl="1"/>
            <a:r>
              <a:rPr lang="en-US" dirty="0" smtClean="0"/>
              <a:t>Decrease death related to DM and stroke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76081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5829300" cy="857250"/>
          </a:xfrm>
        </p:spPr>
        <p:txBody>
          <a:bodyPr/>
          <a:lstStyle/>
          <a:p>
            <a:r>
              <a:rPr lang="en-US" dirty="0"/>
              <a:t>Lipid control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752600"/>
            <a:ext cx="7239000" cy="30861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100" dirty="0"/>
              <a:t>Observational evidence </a:t>
            </a:r>
          </a:p>
          <a:p>
            <a:pPr>
              <a:lnSpc>
                <a:spcPct val="90000"/>
              </a:lnSpc>
            </a:pPr>
            <a:r>
              <a:rPr lang="en-US" sz="2100" dirty="0"/>
              <a:t>Elevated lipids 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May increase the morbidity of macular edema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Associate with hard exudates 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Contributes to the </a:t>
            </a:r>
            <a:r>
              <a:rPr lang="en-US" sz="18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incidence and progression </a:t>
            </a:r>
            <a:r>
              <a:rPr lang="en-US" sz="1800" dirty="0"/>
              <a:t>of both diabetic retinopathy and macular edema </a:t>
            </a:r>
          </a:p>
        </p:txBody>
      </p:sp>
    </p:spTree>
    <p:extLst>
      <p:ext uri="{BB962C8B-B14F-4D97-AF65-F5344CB8AC3E}">
        <p14:creationId xmlns:p14="http://schemas.microsoft.com/office/powerpoint/2010/main" val="231052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Ocular factors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7402116" cy="3428999"/>
          </a:xfrm>
        </p:spPr>
        <p:txBody>
          <a:bodyPr/>
          <a:lstStyle/>
          <a:p>
            <a:r>
              <a:rPr lang="en-US" dirty="0" smtClean="0"/>
              <a:t>Reduce severity of </a:t>
            </a:r>
            <a:r>
              <a:rPr lang="en-US" dirty="0" smtClean="0"/>
              <a:t>DR</a:t>
            </a:r>
          </a:p>
          <a:p>
            <a:pPr lvl="1"/>
            <a:r>
              <a:rPr lang="en-US" dirty="0" smtClean="0"/>
              <a:t>Glaucoma</a:t>
            </a:r>
          </a:p>
          <a:p>
            <a:pPr lvl="1"/>
            <a:r>
              <a:rPr lang="en-US" dirty="0" smtClean="0"/>
              <a:t>Myopia</a:t>
            </a:r>
          </a:p>
          <a:p>
            <a:pPr lvl="1"/>
            <a:r>
              <a:rPr lang="en-US" dirty="0" smtClean="0"/>
              <a:t>RP</a:t>
            </a:r>
          </a:p>
          <a:p>
            <a:pPr lvl="1"/>
            <a:r>
              <a:rPr lang="en-US" dirty="0" err="1" smtClean="0"/>
              <a:t>Retinochoroidal</a:t>
            </a:r>
            <a:r>
              <a:rPr lang="en-US" dirty="0" smtClean="0"/>
              <a:t> scar</a:t>
            </a:r>
          </a:p>
          <a:p>
            <a:pPr lvl="2"/>
            <a:r>
              <a:rPr lang="en-US" dirty="0" smtClean="0"/>
              <a:t>Decrease </a:t>
            </a:r>
            <a:r>
              <a:rPr lang="en-US" dirty="0" smtClean="0"/>
              <a:t>retinal metabolism</a:t>
            </a:r>
          </a:p>
          <a:p>
            <a:r>
              <a:rPr lang="en-US" dirty="0" smtClean="0"/>
              <a:t>Increase : advance carotid occlusive disease</a:t>
            </a:r>
          </a:p>
        </p:txBody>
      </p:sp>
    </p:spTree>
    <p:extLst>
      <p:ext uri="{BB962C8B-B14F-4D97-AF65-F5344CB8AC3E}">
        <p14:creationId xmlns:p14="http://schemas.microsoft.com/office/powerpoint/2010/main" val="354658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4344</TotalTime>
  <Words>1800</Words>
  <Application>Microsoft Office PowerPoint</Application>
  <PresentationFormat>On-screen Show (4:3)</PresentationFormat>
  <Paragraphs>543</Paragraphs>
  <Slides>63</Slides>
  <Notes>1</Notes>
  <HiddenSlides>3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5" baseType="lpstr">
      <vt:lpstr>Angsana New</vt:lpstr>
      <vt:lpstr>Arial</vt:lpstr>
      <vt:lpstr>ArialMT</vt:lpstr>
      <vt:lpstr>Calibri</vt:lpstr>
      <vt:lpstr>Century Gothic</vt:lpstr>
      <vt:lpstr>Cordia New</vt:lpstr>
      <vt:lpstr>Helvetica</vt:lpstr>
      <vt:lpstr>Symbol</vt:lpstr>
      <vt:lpstr>Wingdings</vt:lpstr>
      <vt:lpstr>Wingdings 3</vt:lpstr>
      <vt:lpstr>ヒラギノ角ゴ ProN W6</vt:lpstr>
      <vt:lpstr>Ion</vt:lpstr>
      <vt:lpstr>Diabetic Retinopathy</vt:lpstr>
      <vt:lpstr>Outline </vt:lpstr>
      <vt:lpstr>Terminology and classification</vt:lpstr>
      <vt:lpstr>Epidemiology </vt:lpstr>
      <vt:lpstr>Systemic factor</vt:lpstr>
      <vt:lpstr>Blood glucose control</vt:lpstr>
      <vt:lpstr>Blood pressure control</vt:lpstr>
      <vt:lpstr>Lipid control</vt:lpstr>
      <vt:lpstr>Ocular factors</vt:lpstr>
      <vt:lpstr>Pathogenesis of DR</vt:lpstr>
      <vt:lpstr>PowerPoint Presentation</vt:lpstr>
      <vt:lpstr>Pathogenesis of DR</vt:lpstr>
      <vt:lpstr>PowerPoint Presentation</vt:lpstr>
      <vt:lpstr>Pathogenesis of DR</vt:lpstr>
      <vt:lpstr>PowerPoint Presentation</vt:lpstr>
      <vt:lpstr>Proliferation and regression of new vessels</vt:lpstr>
      <vt:lpstr>PowerPoint Presentation</vt:lpstr>
      <vt:lpstr>PowerPoint Presentation</vt:lpstr>
      <vt:lpstr>Pathology VS clinical findings</vt:lpstr>
      <vt:lpstr>Classification of DR</vt:lpstr>
      <vt:lpstr>Classification of DR</vt:lpstr>
      <vt:lpstr>PowerPoint Presentation</vt:lpstr>
      <vt:lpstr>Microaneurysm vs Dot&amp;Blot hg </vt:lpstr>
      <vt:lpstr>Hard exudate vs cotton wool spot</vt:lpstr>
      <vt:lpstr>Venous beading</vt:lpstr>
      <vt:lpstr>IRMA vs NV</vt:lpstr>
      <vt:lpstr>IRMA vs NV</vt:lpstr>
      <vt:lpstr>PowerPoint Presentation</vt:lpstr>
      <vt:lpstr>Diabetic retinopathy staging</vt:lpstr>
      <vt:lpstr>Diabetic retinopathy staging</vt:lpstr>
      <vt:lpstr>Mild NPDR : Microaneurysms  only</vt:lpstr>
      <vt:lpstr>Mod NPDR</vt:lpstr>
      <vt:lpstr>Severe NPDR</vt:lpstr>
      <vt:lpstr>Very severe NPDR</vt:lpstr>
      <vt:lpstr>PDR</vt:lpstr>
      <vt:lpstr>High risk PDR</vt:lpstr>
      <vt:lpstr>DME</vt:lpstr>
      <vt:lpstr>EPIDEMIOLOGY</vt:lpstr>
      <vt:lpstr>CSME(ETDRS) type 1</vt:lpstr>
      <vt:lpstr>CSME(ETDRS) type 2 </vt:lpstr>
      <vt:lpstr>CSME(ETDRS) type 3</vt:lpstr>
      <vt:lpstr>DME</vt:lpstr>
      <vt:lpstr>Risk factor</vt:lpstr>
      <vt:lpstr>Pathophysiology</vt:lpstr>
      <vt:lpstr>Diagnosis with Imaging Modalities</vt:lpstr>
      <vt:lpstr>PowerPoint Presentation</vt:lpstr>
      <vt:lpstr>PowerPoint Presentation</vt:lpstr>
      <vt:lpstr>Optical coherence tomography</vt:lpstr>
      <vt:lpstr>Causes of visual impairment in DM</vt:lpstr>
      <vt:lpstr>Treatment </vt:lpstr>
      <vt:lpstr>Severity of background</vt:lpstr>
      <vt:lpstr>How does LASER work</vt:lpstr>
      <vt:lpstr>PowerPoint Presentation</vt:lpstr>
      <vt:lpstr>NEW VESSLE REGRESSION</vt:lpstr>
      <vt:lpstr>Pharmacological treatment</vt:lpstr>
      <vt:lpstr>PowerPoint Presentation</vt:lpstr>
      <vt:lpstr>Vitrectomy in PDR</vt:lpstr>
      <vt:lpstr>Systemic treament</vt:lpstr>
      <vt:lpstr>PowerPoint Presentation</vt:lpstr>
      <vt:lpstr>PowerPoint Presentation</vt:lpstr>
      <vt:lpstr>PowerPoint Presentation</vt:lpstr>
      <vt:lpstr>Screening </vt:lpstr>
      <vt:lpstr>Thank you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Diabetic retinopathy</dc:title>
  <dc:creator>ACER</dc:creator>
  <cp:lastModifiedBy>sunpong jiamsawad</cp:lastModifiedBy>
  <cp:revision>206</cp:revision>
  <dcterms:created xsi:type="dcterms:W3CDTF">2006-08-16T00:00:00Z</dcterms:created>
  <dcterms:modified xsi:type="dcterms:W3CDTF">2015-12-13T19:48:45Z</dcterms:modified>
</cp:coreProperties>
</file>